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Bebas Neue Bold" charset="1" panose="020B0606020202050201"/>
      <p:regular r:id="rId27"/>
    </p:embeddedFont>
    <p:embeddedFont>
      <p:font typeface="Inter 1" charset="1" panose="02000503000000020004"/>
      <p:regular r:id="rId28"/>
    </p:embeddedFont>
    <p:embeddedFont>
      <p:font typeface="Inter 1 Light" charset="1" panose="02000503000000020004"/>
      <p:regular r:id="rId29"/>
    </p:embeddedFont>
    <p:embeddedFont>
      <p:font typeface="Inter 1 Bold Italics" charset="1" panose="02000503000000020004"/>
      <p:regular r:id="rId30"/>
    </p:embeddedFont>
    <p:embeddedFont>
      <p:font typeface="Inter 1 Bold" charset="1" panose="02000503000000020004"/>
      <p:regular r:id="rId31"/>
    </p:embeddedFont>
    <p:embeddedFont>
      <p:font typeface="Inter 1 Medium" charset="1" panose="02000503000000020004"/>
      <p:regular r:id="rId32"/>
    </p:embeddedFont>
    <p:embeddedFont>
      <p:font typeface="Inter 1 Light Italics" charset="1" panose="02000503000000020004"/>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3.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 Id="rId5" Target="../media/image2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7.jpeg" Type="http://schemas.openxmlformats.org/officeDocument/2006/relationships/image"/><Relationship Id="rId4" Target="../media/image28.jpe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png" Type="http://schemas.openxmlformats.org/officeDocument/2006/relationships/image"/><Relationship Id="rId12" Target="../media/image44.png" Type="http://schemas.openxmlformats.org/officeDocument/2006/relationships/image"/><Relationship Id="rId13" Target="../media/image45.pn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4.svg" Type="http://schemas.openxmlformats.org/officeDocument/2006/relationships/image"/><Relationship Id="rId11" Target="../media/image55.png" Type="http://schemas.openxmlformats.org/officeDocument/2006/relationships/image"/><Relationship Id="rId12" Target="../media/image56.svg" Type="http://schemas.openxmlformats.org/officeDocument/2006/relationships/image"/><Relationship Id="rId13" Target="https://www.anaee.eu/apply-and-access/" TargetMode="External" Type="http://schemas.openxmlformats.org/officeDocument/2006/relationships/hyperlink"/><Relationship Id="rId14" Target="../media/image57.png" Type="http://schemas.openxmlformats.org/officeDocument/2006/relationships/image"/><Relationship Id="rId2" Target="../media/image46.jpeg" Type="http://schemas.openxmlformats.org/officeDocument/2006/relationships/image"/><Relationship Id="rId3" Target="../media/image47.jpeg" Type="http://schemas.openxmlformats.org/officeDocument/2006/relationships/image"/><Relationship Id="rId4" Target="../media/image48.png" Type="http://schemas.openxmlformats.org/officeDocument/2006/relationships/image"/><Relationship Id="rId5" Target="../media/image49.png" Type="http://schemas.openxmlformats.org/officeDocument/2006/relationships/image"/><Relationship Id="rId6" Target="../media/image50.png" Type="http://schemas.openxmlformats.org/officeDocument/2006/relationships/image"/><Relationship Id="rId7" Target="../media/image51.png" Type="http://schemas.openxmlformats.org/officeDocument/2006/relationships/image"/><Relationship Id="rId8" Target="../media/image52.svg" Type="http://schemas.openxmlformats.org/officeDocument/2006/relationships/image"/><Relationship Id="rId9" Target="../media/image5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9.svg" Type="http://schemas.openxmlformats.org/officeDocument/2006/relationships/image"/><Relationship Id="rId4" Target="../media/image60.jpeg" Type="http://schemas.openxmlformats.org/officeDocument/2006/relationships/image"/><Relationship Id="rId5" Target="../media/image55.png" Type="http://schemas.openxmlformats.org/officeDocument/2006/relationships/image"/><Relationship Id="rId6" Target="../media/image56.svg" Type="http://schemas.openxmlformats.org/officeDocument/2006/relationships/image"/><Relationship Id="rId7" Target="https://www.anaee.eu/contact/"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6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 Id="rId3" Target="../media/image6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jpe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VAHIDzjrc3s.mp4" Type="http://schemas.openxmlformats.org/officeDocument/2006/relationships/video"/><Relationship Id="rId4" Target="../media/VAHIDzjrc3s.mp4" Type="http://schemas.microsoft.com/office/2007/relationships/media"/></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sp>
        <p:nvSpPr>
          <p:cNvPr name="AutoShape 2" id="2"/>
          <p:cNvSpPr/>
          <p:nvPr/>
        </p:nvSpPr>
        <p:spPr>
          <a:xfrm rot="0">
            <a:off x="3238500" y="0"/>
            <a:ext cx="7391400" cy="10439400"/>
          </a:xfrm>
          <a:prstGeom prst="rect">
            <a:avLst/>
          </a:prstGeom>
          <a:solidFill>
            <a:srgbClr val="2B523A"/>
          </a:solidFill>
        </p:spPr>
      </p:sp>
      <p:sp>
        <p:nvSpPr>
          <p:cNvPr name="AutoShape 3" id="3"/>
          <p:cNvSpPr/>
          <p:nvPr/>
        </p:nvSpPr>
        <p:spPr>
          <a:xfrm rot="0">
            <a:off x="-186325" y="3638550"/>
            <a:ext cx="3276600" cy="3009900"/>
          </a:xfrm>
          <a:prstGeom prst="rect">
            <a:avLst/>
          </a:prstGeom>
          <a:solidFill>
            <a:srgbClr val="7CA579"/>
          </a:solidFill>
        </p:spPr>
      </p:sp>
      <p:grpSp>
        <p:nvGrpSpPr>
          <p:cNvPr name="Group 4" id="4"/>
          <p:cNvGrpSpPr/>
          <p:nvPr/>
        </p:nvGrpSpPr>
        <p:grpSpPr>
          <a:xfrm rot="0">
            <a:off x="4468416" y="2997832"/>
            <a:ext cx="4935743" cy="6260468"/>
            <a:chOff x="0" y="0"/>
            <a:chExt cx="6580991" cy="8347291"/>
          </a:xfrm>
        </p:grpSpPr>
        <p:sp>
          <p:nvSpPr>
            <p:cNvPr name="TextBox 5" id="5"/>
            <p:cNvSpPr txBox="true"/>
            <p:nvPr/>
          </p:nvSpPr>
          <p:spPr>
            <a:xfrm rot="0">
              <a:off x="0" y="1687689"/>
              <a:ext cx="6580991" cy="4428308"/>
            </a:xfrm>
            <a:prstGeom prst="rect">
              <a:avLst/>
            </a:prstGeom>
          </p:spPr>
          <p:txBody>
            <a:bodyPr anchor="t" rtlCol="false" tIns="0" lIns="0" bIns="0" rIns="0">
              <a:spAutoFit/>
            </a:bodyPr>
            <a:lstStyle/>
            <a:p>
              <a:pPr algn="ctr">
                <a:lnSpc>
                  <a:spcPts val="6448"/>
                </a:lnSpc>
              </a:pPr>
              <a:r>
                <a:rPr lang="en-US" b="true" sz="6083" spc="-103">
                  <a:solidFill>
                    <a:srgbClr val="EFF3F4"/>
                  </a:solidFill>
                  <a:latin typeface="Bebas Neue Bold"/>
                  <a:ea typeface="Bebas Neue Bold"/>
                  <a:cs typeface="Bebas Neue Bold"/>
                  <a:sym typeface="Bebas Neue Bold"/>
                </a:rPr>
                <a:t>advancing ecosystem science in a changing</a:t>
              </a:r>
            </a:p>
            <a:p>
              <a:pPr algn="ctr">
                <a:lnSpc>
                  <a:spcPts val="6448"/>
                </a:lnSpc>
              </a:pPr>
              <a:r>
                <a:rPr lang="en-US" b="true" sz="6083" spc="-103">
                  <a:solidFill>
                    <a:srgbClr val="EFF3F4"/>
                  </a:solidFill>
                  <a:latin typeface="Bebas Neue Bold"/>
                  <a:ea typeface="Bebas Neue Bold"/>
                  <a:cs typeface="Bebas Neue Bold"/>
                  <a:sym typeface="Bebas Neue Bold"/>
                </a:rPr>
                <a:t>world</a:t>
              </a:r>
            </a:p>
          </p:txBody>
        </p:sp>
        <p:sp>
          <p:nvSpPr>
            <p:cNvPr name="TextBox 6" id="6"/>
            <p:cNvSpPr txBox="true"/>
            <p:nvPr/>
          </p:nvSpPr>
          <p:spPr>
            <a:xfrm rot="0">
              <a:off x="0" y="-28575"/>
              <a:ext cx="6580991" cy="1005120"/>
            </a:xfrm>
            <a:prstGeom prst="rect">
              <a:avLst/>
            </a:prstGeom>
          </p:spPr>
          <p:txBody>
            <a:bodyPr anchor="t" rtlCol="false" tIns="0" lIns="0" bIns="0" rIns="0">
              <a:spAutoFit/>
            </a:bodyPr>
            <a:lstStyle/>
            <a:p>
              <a:pPr algn="ctr">
                <a:lnSpc>
                  <a:spcPts val="3028"/>
                </a:lnSpc>
              </a:pPr>
              <a:r>
                <a:rPr lang="en-US" sz="2329" spc="116">
                  <a:solidFill>
                    <a:srgbClr val="EFF3F4"/>
                  </a:solidFill>
                  <a:latin typeface="Inter 1"/>
                  <a:ea typeface="Inter 1"/>
                  <a:cs typeface="Inter 1"/>
                  <a:sym typeface="Inter 1"/>
                </a:rPr>
                <a:t>Analysis and Experimentation on Ecosystems</a:t>
              </a:r>
            </a:p>
          </p:txBody>
        </p:sp>
        <p:sp>
          <p:nvSpPr>
            <p:cNvPr name="TextBox 7" id="7"/>
            <p:cNvSpPr txBox="true"/>
            <p:nvPr/>
          </p:nvSpPr>
          <p:spPr>
            <a:xfrm rot="0">
              <a:off x="0" y="7850233"/>
              <a:ext cx="6580991" cy="497058"/>
            </a:xfrm>
            <a:prstGeom prst="rect">
              <a:avLst/>
            </a:prstGeom>
          </p:spPr>
          <p:txBody>
            <a:bodyPr anchor="t" rtlCol="false" tIns="0" lIns="0" bIns="0" rIns="0">
              <a:spAutoFit/>
            </a:bodyPr>
            <a:lstStyle/>
            <a:p>
              <a:pPr algn="ctr">
                <a:lnSpc>
                  <a:spcPts val="3033"/>
                </a:lnSpc>
              </a:pPr>
              <a:r>
                <a:rPr lang="en-US" sz="2333" spc="326">
                  <a:solidFill>
                    <a:srgbClr val="EFF3F4"/>
                  </a:solidFill>
                  <a:latin typeface="Inter 1 Light"/>
                  <a:ea typeface="Inter 1 Light"/>
                  <a:cs typeface="Inter 1 Light"/>
                  <a:sym typeface="Inter 1 Light"/>
                </a:rPr>
                <a:t>A BRIEF PRESENTATION</a:t>
              </a:r>
            </a:p>
          </p:txBody>
        </p:sp>
        <p:sp>
          <p:nvSpPr>
            <p:cNvPr name="AutoShape 8" id="8"/>
            <p:cNvSpPr/>
            <p:nvPr/>
          </p:nvSpPr>
          <p:spPr>
            <a:xfrm rot="0">
              <a:off x="2655503" y="6823309"/>
              <a:ext cx="1269985" cy="126999"/>
            </a:xfrm>
            <a:prstGeom prst="rect">
              <a:avLst/>
            </a:prstGeom>
            <a:solidFill>
              <a:srgbClr val="EFF3F4"/>
            </a:solidFill>
          </p:spPr>
        </p:sp>
      </p:grpSp>
      <p:grpSp>
        <p:nvGrpSpPr>
          <p:cNvPr name="Group 9" id="9"/>
          <p:cNvGrpSpPr/>
          <p:nvPr/>
        </p:nvGrpSpPr>
        <p:grpSpPr>
          <a:xfrm rot="0">
            <a:off x="10782300" y="0"/>
            <a:ext cx="5372100" cy="10287000"/>
            <a:chOff x="0" y="0"/>
            <a:chExt cx="7162800" cy="13716000"/>
          </a:xfrm>
        </p:grpSpPr>
        <p:pic>
          <p:nvPicPr>
            <p:cNvPr name="Picture 10" id="10"/>
            <p:cNvPicPr>
              <a:picLocks noChangeAspect="true"/>
            </p:cNvPicPr>
            <p:nvPr/>
          </p:nvPicPr>
          <p:blipFill>
            <a:blip r:embed="rId2"/>
            <a:srcRect l="27574" t="0" r="27574" b="0"/>
            <a:stretch>
              <a:fillRect/>
            </a:stretch>
          </p:blipFill>
          <p:spPr>
            <a:xfrm flipH="false" flipV="false">
              <a:off x="0" y="0"/>
              <a:ext cx="7162800" cy="8983133"/>
            </a:xfrm>
            <a:prstGeom prst="rect">
              <a:avLst/>
            </a:prstGeom>
          </p:spPr>
        </p:pic>
        <p:pic>
          <p:nvPicPr>
            <p:cNvPr name="Picture 11" id="11"/>
            <p:cNvPicPr>
              <a:picLocks noChangeAspect="true"/>
            </p:cNvPicPr>
            <p:nvPr/>
          </p:nvPicPr>
          <p:blipFill>
            <a:blip r:embed="rId3"/>
            <a:srcRect l="12063" t="0" r="12063" b="0"/>
            <a:stretch>
              <a:fillRect/>
            </a:stretch>
          </p:blipFill>
          <p:spPr>
            <a:xfrm flipH="false" flipV="false">
              <a:off x="0" y="9224433"/>
              <a:ext cx="7162800" cy="4491567"/>
            </a:xfrm>
            <a:prstGeom prst="rect">
              <a:avLst/>
            </a:prstGeom>
          </p:spPr>
        </p:pic>
      </p:grpSp>
      <p:grpSp>
        <p:nvGrpSpPr>
          <p:cNvPr name="Group 12" id="12"/>
          <p:cNvGrpSpPr>
            <a:grpSpLocks noChangeAspect="true"/>
          </p:cNvGrpSpPr>
          <p:nvPr/>
        </p:nvGrpSpPr>
        <p:grpSpPr>
          <a:xfrm rot="0">
            <a:off x="16306800" y="0"/>
            <a:ext cx="3748195" cy="3748195"/>
            <a:chOff x="0" y="0"/>
            <a:chExt cx="2653030" cy="2653030"/>
          </a:xfrm>
        </p:grpSpPr>
        <p:sp>
          <p:nvSpPr>
            <p:cNvPr name="Freeform 13" id="13"/>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14" id="14"/>
          <p:cNvSpPr/>
          <p:nvPr/>
        </p:nvSpPr>
        <p:spPr>
          <a:xfrm rot="0">
            <a:off x="16306800" y="3924300"/>
            <a:ext cx="2781300" cy="8229600"/>
          </a:xfrm>
          <a:prstGeom prst="rect">
            <a:avLst/>
          </a:prstGeom>
          <a:solidFill>
            <a:srgbClr val="7CA579"/>
          </a:solidFill>
        </p:spPr>
      </p:sp>
      <p:sp>
        <p:nvSpPr>
          <p:cNvPr name="Freeform 15" id="15"/>
          <p:cNvSpPr/>
          <p:nvPr/>
        </p:nvSpPr>
        <p:spPr>
          <a:xfrm flipH="false" flipV="false" rot="0">
            <a:off x="5781014" y="636814"/>
            <a:ext cx="2306373" cy="1727683"/>
          </a:xfrm>
          <a:custGeom>
            <a:avLst/>
            <a:gdLst/>
            <a:ahLst/>
            <a:cxnLst/>
            <a:rect r="r" b="b" t="t" l="l"/>
            <a:pathLst>
              <a:path h="1727683" w="2306373">
                <a:moveTo>
                  <a:pt x="0" y="0"/>
                </a:moveTo>
                <a:lnTo>
                  <a:pt x="2306372" y="0"/>
                </a:lnTo>
                <a:lnTo>
                  <a:pt x="2306372" y="1727683"/>
                </a:lnTo>
                <a:lnTo>
                  <a:pt x="0" y="17276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1470275" y="6791325"/>
            <a:ext cx="4556375" cy="3495675"/>
          </a:xfrm>
          <a:custGeom>
            <a:avLst/>
            <a:gdLst/>
            <a:ahLst/>
            <a:cxnLst/>
            <a:rect r="r" b="b" t="t" l="l"/>
            <a:pathLst>
              <a:path h="3495675" w="4556375">
                <a:moveTo>
                  <a:pt x="0" y="0"/>
                </a:moveTo>
                <a:lnTo>
                  <a:pt x="4556375" y="0"/>
                </a:lnTo>
                <a:lnTo>
                  <a:pt x="4556375" y="3495675"/>
                </a:lnTo>
                <a:lnTo>
                  <a:pt x="0" y="3495675"/>
                </a:lnTo>
                <a:lnTo>
                  <a:pt x="0" y="0"/>
                </a:lnTo>
                <a:close/>
              </a:path>
            </a:pathLst>
          </a:custGeom>
          <a:blipFill>
            <a:blip r:embed="rId6"/>
            <a:stretch>
              <a:fillRect l="-65016" t="-73569" r="-54523" b="-41046"/>
            </a:stretch>
          </a:blipFill>
        </p:spPr>
      </p:sp>
      <p:sp>
        <p:nvSpPr>
          <p:cNvPr name="Freeform 17" id="17"/>
          <p:cNvSpPr/>
          <p:nvPr/>
        </p:nvSpPr>
        <p:spPr>
          <a:xfrm flipH="false" flipV="false" rot="0">
            <a:off x="-1272768" y="23574"/>
            <a:ext cx="4358868" cy="3472101"/>
          </a:xfrm>
          <a:custGeom>
            <a:avLst/>
            <a:gdLst/>
            <a:ahLst/>
            <a:cxnLst/>
            <a:rect r="r" b="b" t="t" l="l"/>
            <a:pathLst>
              <a:path h="3472101" w="4358868">
                <a:moveTo>
                  <a:pt x="0" y="0"/>
                </a:moveTo>
                <a:lnTo>
                  <a:pt x="4358868" y="0"/>
                </a:lnTo>
                <a:lnTo>
                  <a:pt x="4358868" y="3472101"/>
                </a:lnTo>
                <a:lnTo>
                  <a:pt x="0" y="3472101"/>
                </a:lnTo>
                <a:lnTo>
                  <a:pt x="0" y="0"/>
                </a:lnTo>
                <a:close/>
              </a:path>
            </a:pathLst>
          </a:custGeom>
          <a:blipFill>
            <a:blip r:embed="rId7"/>
            <a:stretch>
              <a:fillRect l="0" t="0" r="-4161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sp>
        <p:nvSpPr>
          <p:cNvPr name="AutoShape 2" id="2"/>
          <p:cNvSpPr/>
          <p:nvPr/>
        </p:nvSpPr>
        <p:spPr>
          <a:xfrm rot="0">
            <a:off x="-762000" y="-419100"/>
            <a:ext cx="12725400" cy="11125200"/>
          </a:xfrm>
          <a:prstGeom prst="rect">
            <a:avLst/>
          </a:prstGeom>
          <a:solidFill>
            <a:srgbClr val="7CA579"/>
          </a:solidFill>
        </p:spPr>
      </p:sp>
      <p:sp>
        <p:nvSpPr>
          <p:cNvPr name="Freeform 3" id="3"/>
          <p:cNvSpPr/>
          <p:nvPr/>
        </p:nvSpPr>
        <p:spPr>
          <a:xfrm flipH="false" flipV="false" rot="0">
            <a:off x="12153900" y="-152400"/>
            <a:ext cx="6680088" cy="6546108"/>
          </a:xfrm>
          <a:custGeom>
            <a:avLst/>
            <a:gdLst/>
            <a:ahLst/>
            <a:cxnLst/>
            <a:rect r="r" b="b" t="t" l="l"/>
            <a:pathLst>
              <a:path h="6546108" w="6680088">
                <a:moveTo>
                  <a:pt x="0" y="0"/>
                </a:moveTo>
                <a:lnTo>
                  <a:pt x="6680088" y="0"/>
                </a:lnTo>
                <a:lnTo>
                  <a:pt x="6680088" y="6546108"/>
                </a:lnTo>
                <a:lnTo>
                  <a:pt x="0" y="6546108"/>
                </a:lnTo>
                <a:lnTo>
                  <a:pt x="0" y="0"/>
                </a:lnTo>
                <a:close/>
              </a:path>
            </a:pathLst>
          </a:custGeom>
          <a:blipFill>
            <a:blip r:embed="rId2"/>
            <a:stretch>
              <a:fillRect l="-22260" t="0" r="-25376" b="0"/>
            </a:stretch>
          </a:blipFill>
        </p:spPr>
      </p:sp>
      <p:grpSp>
        <p:nvGrpSpPr>
          <p:cNvPr name="Group 4" id="4"/>
          <p:cNvGrpSpPr>
            <a:grpSpLocks noChangeAspect="true"/>
          </p:cNvGrpSpPr>
          <p:nvPr/>
        </p:nvGrpSpPr>
        <p:grpSpPr>
          <a:xfrm rot="0">
            <a:off x="12153900" y="6591300"/>
            <a:ext cx="3748195" cy="3748195"/>
            <a:chOff x="0" y="0"/>
            <a:chExt cx="2653030" cy="2653030"/>
          </a:xfrm>
        </p:grpSpPr>
        <p:sp>
          <p:nvSpPr>
            <p:cNvPr name="Freeform 5" id="5"/>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6" id="6"/>
          <p:cNvSpPr/>
          <p:nvPr/>
        </p:nvSpPr>
        <p:spPr>
          <a:xfrm rot="0">
            <a:off x="16097250" y="6591300"/>
            <a:ext cx="2590800" cy="3848100"/>
          </a:xfrm>
          <a:prstGeom prst="rect">
            <a:avLst/>
          </a:prstGeom>
          <a:solidFill>
            <a:srgbClr val="7CA579"/>
          </a:solidFill>
        </p:spPr>
      </p:sp>
      <p:sp>
        <p:nvSpPr>
          <p:cNvPr name="AutoShape 7" id="7"/>
          <p:cNvSpPr/>
          <p:nvPr/>
        </p:nvSpPr>
        <p:spPr>
          <a:xfrm rot="0">
            <a:off x="964115" y="3717954"/>
            <a:ext cx="1143000" cy="114300"/>
          </a:xfrm>
          <a:prstGeom prst="rect">
            <a:avLst/>
          </a:prstGeom>
          <a:solidFill>
            <a:srgbClr val="EFF3F4"/>
          </a:solidFill>
        </p:spPr>
      </p:sp>
      <p:sp>
        <p:nvSpPr>
          <p:cNvPr name="Freeform 8" id="8"/>
          <p:cNvSpPr/>
          <p:nvPr/>
        </p:nvSpPr>
        <p:spPr>
          <a:xfrm flipH="false" flipV="false" rot="0">
            <a:off x="12153900" y="-44063"/>
            <a:ext cx="6875621" cy="6437772"/>
          </a:xfrm>
          <a:custGeom>
            <a:avLst/>
            <a:gdLst/>
            <a:ahLst/>
            <a:cxnLst/>
            <a:rect r="r" b="b" t="t" l="l"/>
            <a:pathLst>
              <a:path h="6437772" w="6875621">
                <a:moveTo>
                  <a:pt x="0" y="0"/>
                </a:moveTo>
                <a:lnTo>
                  <a:pt x="6875621" y="0"/>
                </a:lnTo>
                <a:lnTo>
                  <a:pt x="6875621" y="6437771"/>
                </a:lnTo>
                <a:lnTo>
                  <a:pt x="0" y="6437771"/>
                </a:lnTo>
                <a:lnTo>
                  <a:pt x="0" y="0"/>
                </a:lnTo>
                <a:close/>
              </a:path>
            </a:pathLst>
          </a:custGeom>
          <a:blipFill>
            <a:blip r:embed="rId3"/>
            <a:stretch>
              <a:fillRect l="-24380" t="0" r="-462" b="0"/>
            </a:stretch>
          </a:blipFill>
        </p:spPr>
      </p:sp>
      <p:sp>
        <p:nvSpPr>
          <p:cNvPr name="TextBox 9" id="9"/>
          <p:cNvSpPr txBox="true"/>
          <p:nvPr/>
        </p:nvSpPr>
        <p:spPr>
          <a:xfrm rot="0">
            <a:off x="964115" y="5432454"/>
            <a:ext cx="6290074" cy="343273"/>
          </a:xfrm>
          <a:prstGeom prst="rect">
            <a:avLst/>
          </a:prstGeom>
        </p:spPr>
        <p:txBody>
          <a:bodyPr anchor="t" rtlCol="false" tIns="0" lIns="0" bIns="0" rIns="0">
            <a:spAutoFit/>
          </a:bodyPr>
          <a:lstStyle/>
          <a:p>
            <a:pPr algn="l">
              <a:lnSpc>
                <a:spcPts val="2684"/>
              </a:lnSpc>
            </a:pPr>
            <a:r>
              <a:rPr lang="en-US" sz="2064" spc="165">
                <a:solidFill>
                  <a:srgbClr val="EFF3F4"/>
                </a:solidFill>
                <a:latin typeface="Inter 1"/>
                <a:ea typeface="Inter 1"/>
                <a:cs typeface="Inter 1"/>
                <a:sym typeface="Inter 1"/>
              </a:rPr>
              <a:t>ANALYTICAL FACILITIES</a:t>
            </a:r>
          </a:p>
        </p:txBody>
      </p:sp>
      <p:sp>
        <p:nvSpPr>
          <p:cNvPr name="TextBox 10" id="10"/>
          <p:cNvSpPr txBox="true"/>
          <p:nvPr/>
        </p:nvSpPr>
        <p:spPr>
          <a:xfrm rot="0">
            <a:off x="964115" y="6541346"/>
            <a:ext cx="9841538" cy="2840355"/>
          </a:xfrm>
          <a:prstGeom prst="rect">
            <a:avLst/>
          </a:prstGeom>
        </p:spPr>
        <p:txBody>
          <a:bodyPr anchor="t" rtlCol="false" tIns="0" lIns="0" bIns="0" rIns="0">
            <a:spAutoFit/>
          </a:bodyPr>
          <a:lstStyle/>
          <a:p>
            <a:pPr algn="l">
              <a:lnSpc>
                <a:spcPts val="3299"/>
              </a:lnSpc>
            </a:pPr>
            <a:r>
              <a:rPr lang="en-US" sz="2199" spc="43">
                <a:solidFill>
                  <a:srgbClr val="EFF3F4"/>
                </a:solidFill>
                <a:latin typeface="Inter 1 Light"/>
                <a:ea typeface="Inter 1 Light"/>
                <a:cs typeface="Inter 1 Light"/>
                <a:sym typeface="Inter 1 Light"/>
              </a:rPr>
              <a:t>Ou</a:t>
            </a:r>
            <a:r>
              <a:rPr lang="en-US" sz="2199" spc="43">
                <a:solidFill>
                  <a:srgbClr val="EFF3F4"/>
                </a:solidFill>
                <a:latin typeface="Inter 1 Light"/>
                <a:ea typeface="Inter 1 Light"/>
                <a:cs typeface="Inter 1 Light"/>
                <a:sym typeface="Inter 1 Light"/>
              </a:rPr>
              <a:t>r analytical facilities provide advanced, high-standard services that complement experimental research by offering unique capabilities and cutting-edge methodologies. These include mobile and remote sensing analyses, advanced omics laboratories, and food safety testing, enabling comprehensive and innovative ecosystem research.</a:t>
            </a:r>
          </a:p>
          <a:p>
            <a:pPr algn="l">
              <a:lnSpc>
                <a:spcPts val="3299"/>
              </a:lnSpc>
            </a:pPr>
          </a:p>
          <a:p>
            <a:pPr algn="l">
              <a:lnSpc>
                <a:spcPts val="3299"/>
              </a:lnSpc>
            </a:pPr>
          </a:p>
        </p:txBody>
      </p:sp>
      <p:sp>
        <p:nvSpPr>
          <p:cNvPr name="TextBox 11" id="11"/>
          <p:cNvSpPr txBox="true"/>
          <p:nvPr/>
        </p:nvSpPr>
        <p:spPr>
          <a:xfrm rot="0">
            <a:off x="964115" y="4091616"/>
            <a:ext cx="6290074" cy="1244413"/>
          </a:xfrm>
          <a:prstGeom prst="rect">
            <a:avLst/>
          </a:prstGeom>
        </p:spPr>
        <p:txBody>
          <a:bodyPr anchor="t" rtlCol="false" tIns="0" lIns="0" bIns="0" rIns="0">
            <a:spAutoFit/>
          </a:bodyPr>
          <a:lstStyle/>
          <a:p>
            <a:pPr algn="l">
              <a:lnSpc>
                <a:spcPts val="10094"/>
              </a:lnSpc>
            </a:pPr>
            <a:r>
              <a:rPr lang="en-US" sz="7764" spc="621">
                <a:solidFill>
                  <a:srgbClr val="EFF3F4"/>
                </a:solidFill>
                <a:latin typeface="Inter 1"/>
                <a:ea typeface="Inter 1"/>
                <a:cs typeface="Inter 1"/>
                <a:sym typeface="Inter 1"/>
              </a:rPr>
              <a:t>3.</a:t>
            </a:r>
          </a:p>
        </p:txBody>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sp>
        <p:nvSpPr>
          <p:cNvPr name="TextBox 2" id="2"/>
          <p:cNvSpPr txBox="true"/>
          <p:nvPr/>
        </p:nvSpPr>
        <p:spPr>
          <a:xfrm rot="0">
            <a:off x="746654" y="3132116"/>
            <a:ext cx="9571248" cy="6842168"/>
          </a:xfrm>
          <a:prstGeom prst="rect">
            <a:avLst/>
          </a:prstGeom>
        </p:spPr>
        <p:txBody>
          <a:bodyPr anchor="t" rtlCol="false" tIns="0" lIns="0" bIns="0" rIns="0">
            <a:spAutoFit/>
          </a:bodyPr>
          <a:lstStyle/>
          <a:p>
            <a:pPr algn="l">
              <a:lnSpc>
                <a:spcPts val="3623"/>
              </a:lnSpc>
            </a:pPr>
            <a:r>
              <a:rPr lang="en-US" sz="2415" spc="48" b="true">
                <a:solidFill>
                  <a:srgbClr val="2B523A"/>
                </a:solidFill>
                <a:latin typeface="Inter 1 Bold"/>
                <a:ea typeface="Inter 1 Bold"/>
                <a:cs typeface="Inter 1 Bold"/>
                <a:sym typeface="Inter 1 Bold"/>
              </a:rPr>
              <a:t>1. Joint European project applications:</a:t>
            </a:r>
            <a:r>
              <a:rPr lang="en-US" sz="2415" spc="48">
                <a:solidFill>
                  <a:srgbClr val="2B523A"/>
                </a:solidFill>
                <a:latin typeface="Inter 1"/>
                <a:ea typeface="Inter 1"/>
                <a:cs typeface="Inter 1"/>
                <a:sym typeface="Inter 1"/>
              </a:rPr>
              <a:t> access to established consortia, Horizon Europe calls, and coordinated proposal development for greater funding leverage.</a:t>
            </a:r>
          </a:p>
          <a:p>
            <a:pPr algn="l">
              <a:lnSpc>
                <a:spcPts val="900"/>
              </a:lnSpc>
            </a:pPr>
          </a:p>
          <a:p>
            <a:pPr algn="l">
              <a:lnSpc>
                <a:spcPts val="3623"/>
              </a:lnSpc>
            </a:pPr>
            <a:r>
              <a:rPr lang="en-US" sz="2415" spc="48" b="true">
                <a:solidFill>
                  <a:srgbClr val="2B523A"/>
                </a:solidFill>
                <a:latin typeface="Inter 1 Bold"/>
                <a:ea typeface="Inter 1 Bold"/>
                <a:cs typeface="Inter 1 Bold"/>
                <a:sym typeface="Inter 1 Bold"/>
              </a:rPr>
              <a:t>2.</a:t>
            </a:r>
            <a:r>
              <a:rPr lang="en-US" sz="2415" spc="48">
                <a:solidFill>
                  <a:srgbClr val="2B523A"/>
                </a:solidFill>
                <a:latin typeface="Inter 1"/>
                <a:ea typeface="Inter 1"/>
                <a:cs typeface="Inter 1"/>
                <a:sym typeface="Inter 1"/>
              </a:rPr>
              <a:t> </a:t>
            </a:r>
            <a:r>
              <a:rPr lang="en-US" sz="2415" spc="48" b="true">
                <a:solidFill>
                  <a:srgbClr val="2B523A"/>
                </a:solidFill>
                <a:latin typeface="Inter 1 Bold"/>
                <a:ea typeface="Inter 1 Bold"/>
                <a:cs typeface="Inter 1 Bold"/>
                <a:sym typeface="Inter 1 Bold"/>
              </a:rPr>
              <a:t>Standa</a:t>
            </a:r>
            <a:r>
              <a:rPr lang="en-US" b="true" sz="2415" spc="48">
                <a:solidFill>
                  <a:srgbClr val="2B523A"/>
                </a:solidFill>
                <a:latin typeface="Inter 1 Bold"/>
                <a:ea typeface="Inter 1 Bold"/>
                <a:cs typeface="Inter 1 Bold"/>
                <a:sym typeface="Inter 1 Bold"/>
              </a:rPr>
              <a:t>rdization &amp; quality:</a:t>
            </a:r>
            <a:r>
              <a:rPr lang="en-US" sz="2415" spc="48">
                <a:solidFill>
                  <a:srgbClr val="2B523A"/>
                </a:solidFill>
                <a:latin typeface="Inter 1"/>
                <a:ea typeface="Inter 1"/>
                <a:cs typeface="Inter 1"/>
                <a:sym typeface="Inter 1"/>
              </a:rPr>
              <a:t> shared procedures, harmonised quality checks, and hands-on support for platform development.</a:t>
            </a:r>
          </a:p>
          <a:p>
            <a:pPr algn="l">
              <a:lnSpc>
                <a:spcPts val="900"/>
              </a:lnSpc>
            </a:pPr>
          </a:p>
          <a:p>
            <a:pPr algn="l">
              <a:lnSpc>
                <a:spcPts val="3623"/>
              </a:lnSpc>
            </a:pPr>
            <a:r>
              <a:rPr lang="en-US" b="true" sz="2415" spc="48">
                <a:solidFill>
                  <a:srgbClr val="2B523A"/>
                </a:solidFill>
                <a:latin typeface="Inter 1 Bold"/>
                <a:ea typeface="Inter 1 Bold"/>
                <a:cs typeface="Inter 1 Bold"/>
                <a:sym typeface="Inter 1 Bold"/>
              </a:rPr>
              <a:t>3.</a:t>
            </a:r>
            <a:r>
              <a:rPr lang="en-US" b="true" sz="2415" spc="48">
                <a:solidFill>
                  <a:srgbClr val="2B523A"/>
                </a:solidFill>
                <a:latin typeface="Inter 1 Bold"/>
                <a:ea typeface="Inter 1 Bold"/>
                <a:cs typeface="Inter 1 Bold"/>
                <a:sym typeface="Inter 1 Bold"/>
              </a:rPr>
              <a:t> Scientific &amp; project coordination:</a:t>
            </a:r>
            <a:r>
              <a:rPr lang="en-US" sz="2415" spc="48">
                <a:solidFill>
                  <a:srgbClr val="2B523A"/>
                </a:solidFill>
                <a:latin typeface="Inter 1"/>
                <a:ea typeface="Inter 1"/>
                <a:cs typeface="Inter 1"/>
                <a:sym typeface="Inter 1"/>
              </a:rPr>
              <a:t> strategic roadmapping, multi-platform experiment management, and end-to-end project support.</a:t>
            </a:r>
          </a:p>
          <a:p>
            <a:pPr algn="l">
              <a:lnSpc>
                <a:spcPts val="900"/>
              </a:lnSpc>
            </a:pPr>
          </a:p>
          <a:p>
            <a:pPr algn="l">
              <a:lnSpc>
                <a:spcPts val="3623"/>
              </a:lnSpc>
            </a:pPr>
            <a:r>
              <a:rPr lang="en-US" b="true" sz="2415" spc="48">
                <a:solidFill>
                  <a:srgbClr val="2B523A"/>
                </a:solidFill>
                <a:latin typeface="Inter 1 Bold"/>
                <a:ea typeface="Inter 1 Bold"/>
                <a:cs typeface="Inter 1 Bold"/>
                <a:sym typeface="Inter 1 Bold"/>
              </a:rPr>
              <a:t>4.</a:t>
            </a:r>
            <a:r>
              <a:rPr lang="en-US" sz="2415" spc="48">
                <a:solidFill>
                  <a:srgbClr val="2B523A"/>
                </a:solidFill>
                <a:latin typeface="Inter 1"/>
                <a:ea typeface="Inter 1"/>
                <a:cs typeface="Inter 1"/>
                <a:sym typeface="Inter 1"/>
              </a:rPr>
              <a:t> </a:t>
            </a:r>
            <a:r>
              <a:rPr lang="en-US" b="true" sz="2415" spc="48">
                <a:solidFill>
                  <a:srgbClr val="2B523A"/>
                </a:solidFill>
                <a:latin typeface="Inter 1 Bold"/>
                <a:ea typeface="Inter 1 Bold"/>
                <a:cs typeface="Inter 1 Bold"/>
                <a:sym typeface="Inter 1 Bold"/>
              </a:rPr>
              <a:t>Industry engagement &amp; procurement:</a:t>
            </a:r>
            <a:r>
              <a:rPr lang="en-US" sz="2415" spc="48">
                <a:solidFill>
                  <a:srgbClr val="2B523A"/>
                </a:solidFill>
                <a:latin typeface="Inter 1"/>
                <a:ea typeface="Inter 1"/>
                <a:cs typeface="Inter 1"/>
                <a:sym typeface="Inter 1"/>
              </a:rPr>
              <a:t> coordinated engagement with industry partners and shared procurement for greater efficiency and reach.</a:t>
            </a:r>
          </a:p>
          <a:p>
            <a:pPr algn="l">
              <a:lnSpc>
                <a:spcPts val="900"/>
              </a:lnSpc>
            </a:pPr>
          </a:p>
          <a:p>
            <a:pPr algn="l">
              <a:lnSpc>
                <a:spcPts val="3623"/>
              </a:lnSpc>
            </a:pPr>
            <a:r>
              <a:rPr lang="en-US" b="true" sz="2415" spc="48">
                <a:solidFill>
                  <a:srgbClr val="2B523A"/>
                </a:solidFill>
                <a:latin typeface="Inter 1 Bold"/>
                <a:ea typeface="Inter 1 Bold"/>
                <a:cs typeface="Inter 1 Bold"/>
                <a:sym typeface="Inter 1 Bold"/>
              </a:rPr>
              <a:t>5. </a:t>
            </a:r>
            <a:r>
              <a:rPr lang="en-US" b="true" sz="2415" spc="48">
                <a:solidFill>
                  <a:srgbClr val="2B523A"/>
                </a:solidFill>
                <a:latin typeface="Inter 1 Bold"/>
                <a:ea typeface="Inter 1 Bold"/>
                <a:cs typeface="Inter 1 Bold"/>
                <a:sym typeface="Inter 1 Bold"/>
              </a:rPr>
              <a:t>Training &amp; visibility: </a:t>
            </a:r>
            <a:r>
              <a:rPr lang="en-US" sz="2415" spc="48">
                <a:solidFill>
                  <a:srgbClr val="2B523A"/>
                </a:solidFill>
                <a:latin typeface="Inter 1"/>
                <a:ea typeface="Inter 1"/>
                <a:cs typeface="Inter 1"/>
                <a:sym typeface="Inter 1"/>
              </a:rPr>
              <a:t>staff training, workshops and events, and strategic communication to amplify your research impact across Europe.</a:t>
            </a:r>
          </a:p>
        </p:txBody>
      </p:sp>
      <p:sp>
        <p:nvSpPr>
          <p:cNvPr name="AutoShape 3" id="3"/>
          <p:cNvSpPr/>
          <p:nvPr/>
        </p:nvSpPr>
        <p:spPr>
          <a:xfrm rot="0">
            <a:off x="964115" y="2664714"/>
            <a:ext cx="1143000" cy="114300"/>
          </a:xfrm>
          <a:prstGeom prst="rect">
            <a:avLst/>
          </a:prstGeom>
          <a:solidFill>
            <a:srgbClr val="7CA579"/>
          </a:solidFill>
        </p:spPr>
      </p:sp>
      <p:grpSp>
        <p:nvGrpSpPr>
          <p:cNvPr name="Group 4" id="4"/>
          <p:cNvGrpSpPr>
            <a:grpSpLocks noChangeAspect="true"/>
          </p:cNvGrpSpPr>
          <p:nvPr/>
        </p:nvGrpSpPr>
        <p:grpSpPr>
          <a:xfrm rot="0">
            <a:off x="10737002" y="-1371600"/>
            <a:ext cx="3748195" cy="3748195"/>
            <a:chOff x="0" y="0"/>
            <a:chExt cx="2653030" cy="2653030"/>
          </a:xfrm>
        </p:grpSpPr>
        <p:sp>
          <p:nvSpPr>
            <p:cNvPr name="Freeform 5" id="5"/>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Freeform 6" id="6"/>
          <p:cNvSpPr/>
          <p:nvPr/>
        </p:nvSpPr>
        <p:spPr>
          <a:xfrm flipH="false" flipV="false" rot="0">
            <a:off x="10744200" y="2552700"/>
            <a:ext cx="6342888" cy="8077200"/>
          </a:xfrm>
          <a:custGeom>
            <a:avLst/>
            <a:gdLst/>
            <a:ahLst/>
            <a:cxnLst/>
            <a:rect r="r" b="b" t="t" l="l"/>
            <a:pathLst>
              <a:path h="8077200" w="6342888">
                <a:moveTo>
                  <a:pt x="0" y="0"/>
                </a:moveTo>
                <a:lnTo>
                  <a:pt x="6342888" y="0"/>
                </a:lnTo>
                <a:lnTo>
                  <a:pt x="6342888" y="8077200"/>
                </a:lnTo>
                <a:lnTo>
                  <a:pt x="0" y="8077200"/>
                </a:lnTo>
                <a:lnTo>
                  <a:pt x="0" y="0"/>
                </a:lnTo>
                <a:close/>
              </a:path>
            </a:pathLst>
          </a:custGeom>
          <a:blipFill>
            <a:blip r:embed="rId2"/>
            <a:stretch>
              <a:fillRect l="0" t="-8933" r="0" b="-8933"/>
            </a:stretch>
          </a:blipFill>
        </p:spPr>
      </p:sp>
      <p:sp>
        <p:nvSpPr>
          <p:cNvPr name="AutoShape 7" id="7"/>
          <p:cNvSpPr/>
          <p:nvPr/>
        </p:nvSpPr>
        <p:spPr>
          <a:xfrm rot="0">
            <a:off x="14675698" y="-480905"/>
            <a:ext cx="2438400" cy="2857500"/>
          </a:xfrm>
          <a:prstGeom prst="rect">
            <a:avLst/>
          </a:prstGeom>
          <a:solidFill>
            <a:srgbClr val="7CA579"/>
          </a:solidFill>
        </p:spPr>
      </p:sp>
      <p:sp>
        <p:nvSpPr>
          <p:cNvPr name="Freeform 8" id="8"/>
          <p:cNvSpPr/>
          <p:nvPr/>
        </p:nvSpPr>
        <p:spPr>
          <a:xfrm flipH="false" flipV="false" rot="0">
            <a:off x="14905160" y="209625"/>
            <a:ext cx="1979476" cy="1974527"/>
          </a:xfrm>
          <a:custGeom>
            <a:avLst/>
            <a:gdLst/>
            <a:ahLst/>
            <a:cxnLst/>
            <a:rect r="r" b="b" t="t" l="l"/>
            <a:pathLst>
              <a:path h="1974527" w="1979476">
                <a:moveTo>
                  <a:pt x="0" y="0"/>
                </a:moveTo>
                <a:lnTo>
                  <a:pt x="1979476" y="0"/>
                </a:lnTo>
                <a:lnTo>
                  <a:pt x="1979476" y="1974527"/>
                </a:lnTo>
                <a:lnTo>
                  <a:pt x="0" y="19745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0737002" y="2552700"/>
            <a:ext cx="6377095" cy="7734300"/>
          </a:xfrm>
          <a:custGeom>
            <a:avLst/>
            <a:gdLst/>
            <a:ahLst/>
            <a:cxnLst/>
            <a:rect r="r" b="b" t="t" l="l"/>
            <a:pathLst>
              <a:path h="7734300" w="6377095">
                <a:moveTo>
                  <a:pt x="0" y="0"/>
                </a:moveTo>
                <a:lnTo>
                  <a:pt x="6377096" y="0"/>
                </a:lnTo>
                <a:lnTo>
                  <a:pt x="6377096" y="7734300"/>
                </a:lnTo>
                <a:lnTo>
                  <a:pt x="0" y="7734300"/>
                </a:lnTo>
                <a:lnTo>
                  <a:pt x="0" y="0"/>
                </a:lnTo>
                <a:close/>
              </a:path>
            </a:pathLst>
          </a:custGeom>
          <a:blipFill>
            <a:blip r:embed="rId5"/>
            <a:stretch>
              <a:fillRect l="-27218" t="0" r="-88394" b="0"/>
            </a:stretch>
          </a:blipFill>
        </p:spPr>
      </p:sp>
      <p:sp>
        <p:nvSpPr>
          <p:cNvPr name="TextBox 10" id="10"/>
          <p:cNvSpPr txBox="true"/>
          <p:nvPr/>
        </p:nvSpPr>
        <p:spPr>
          <a:xfrm rot="0">
            <a:off x="964115" y="328720"/>
            <a:ext cx="9353788" cy="1990725"/>
          </a:xfrm>
          <a:prstGeom prst="rect">
            <a:avLst/>
          </a:prstGeom>
        </p:spPr>
        <p:txBody>
          <a:bodyPr anchor="t" rtlCol="false" tIns="0" lIns="0" bIns="0" rIns="0">
            <a:spAutoFit/>
          </a:bodyPr>
          <a:lstStyle/>
          <a:p>
            <a:pPr algn="l">
              <a:lnSpc>
                <a:spcPts val="7800"/>
              </a:lnSpc>
            </a:pPr>
            <a:r>
              <a:rPr lang="en-US" sz="6500" i="true" b="true">
                <a:solidFill>
                  <a:srgbClr val="2B523A"/>
                </a:solidFill>
                <a:latin typeface="Inter 1 Bold Italics"/>
                <a:ea typeface="Inter 1 Bold Italics"/>
                <a:cs typeface="Inter 1 Bold Italics"/>
                <a:sym typeface="Inter 1 Bold Italics"/>
              </a:rPr>
              <a:t>Benefits for</a:t>
            </a:r>
          </a:p>
          <a:p>
            <a:pPr algn="l">
              <a:lnSpc>
                <a:spcPts val="7800"/>
              </a:lnSpc>
            </a:pPr>
            <a:r>
              <a:rPr lang="en-US" sz="6500" i="true" b="true">
                <a:solidFill>
                  <a:srgbClr val="2B523A"/>
                </a:solidFill>
                <a:latin typeface="Inter 1 Bold Italics"/>
                <a:ea typeface="Inter 1 Bold Italics"/>
                <a:cs typeface="Inter 1 Bold Italics"/>
                <a:sym typeface="Inter 1 Bold Italics"/>
              </a:rPr>
              <a:t>AnaEE Members</a:t>
            </a:r>
          </a:p>
        </p:txBody>
      </p:sp>
    </p:spTree>
  </p:cSld>
  <p:clrMapOvr>
    <a:masterClrMapping/>
  </p:clrMapOvr>
  <p:transition spd="slow">
    <p:cover dir="d"/>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737002" y="-1371600"/>
            <a:ext cx="3748195" cy="3748195"/>
            <a:chOff x="0" y="0"/>
            <a:chExt cx="2653030" cy="2653030"/>
          </a:xfrm>
        </p:grpSpPr>
        <p:sp>
          <p:nvSpPr>
            <p:cNvPr name="Freeform 3" id="3"/>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Freeform 4" id="4"/>
          <p:cNvSpPr/>
          <p:nvPr/>
        </p:nvSpPr>
        <p:spPr>
          <a:xfrm flipH="false" flipV="false" rot="0">
            <a:off x="10744200" y="2552700"/>
            <a:ext cx="6342888" cy="8077200"/>
          </a:xfrm>
          <a:custGeom>
            <a:avLst/>
            <a:gdLst/>
            <a:ahLst/>
            <a:cxnLst/>
            <a:rect r="r" b="b" t="t" l="l"/>
            <a:pathLst>
              <a:path h="8077200" w="6342888">
                <a:moveTo>
                  <a:pt x="0" y="0"/>
                </a:moveTo>
                <a:lnTo>
                  <a:pt x="6342888" y="0"/>
                </a:lnTo>
                <a:lnTo>
                  <a:pt x="6342888" y="8077200"/>
                </a:lnTo>
                <a:lnTo>
                  <a:pt x="0" y="8077200"/>
                </a:lnTo>
                <a:lnTo>
                  <a:pt x="0" y="0"/>
                </a:lnTo>
                <a:close/>
              </a:path>
            </a:pathLst>
          </a:custGeom>
          <a:blipFill>
            <a:blip r:embed="rId2"/>
            <a:stretch>
              <a:fillRect l="0" t="-8933" r="0" b="-8933"/>
            </a:stretch>
          </a:blipFill>
        </p:spPr>
      </p:sp>
      <p:sp>
        <p:nvSpPr>
          <p:cNvPr name="AutoShape 5" id="5"/>
          <p:cNvSpPr/>
          <p:nvPr/>
        </p:nvSpPr>
        <p:spPr>
          <a:xfrm rot="0">
            <a:off x="14675698" y="-480905"/>
            <a:ext cx="2438400" cy="2857500"/>
          </a:xfrm>
          <a:prstGeom prst="rect">
            <a:avLst/>
          </a:prstGeom>
          <a:solidFill>
            <a:srgbClr val="7CA579"/>
          </a:solidFill>
        </p:spPr>
      </p:sp>
      <p:sp>
        <p:nvSpPr>
          <p:cNvPr name="Freeform 6" id="6"/>
          <p:cNvSpPr/>
          <p:nvPr/>
        </p:nvSpPr>
        <p:spPr>
          <a:xfrm flipH="false" flipV="false" rot="0">
            <a:off x="10737002" y="2552700"/>
            <a:ext cx="6377095" cy="7734300"/>
          </a:xfrm>
          <a:custGeom>
            <a:avLst/>
            <a:gdLst/>
            <a:ahLst/>
            <a:cxnLst/>
            <a:rect r="r" b="b" t="t" l="l"/>
            <a:pathLst>
              <a:path h="7734300" w="6377095">
                <a:moveTo>
                  <a:pt x="0" y="0"/>
                </a:moveTo>
                <a:lnTo>
                  <a:pt x="6377096" y="0"/>
                </a:lnTo>
                <a:lnTo>
                  <a:pt x="6377096" y="7734300"/>
                </a:lnTo>
                <a:lnTo>
                  <a:pt x="0" y="7734300"/>
                </a:lnTo>
                <a:lnTo>
                  <a:pt x="0" y="0"/>
                </a:lnTo>
                <a:close/>
              </a:path>
            </a:pathLst>
          </a:custGeom>
          <a:blipFill>
            <a:blip r:embed="rId3"/>
            <a:stretch>
              <a:fillRect l="-27218" t="0" r="-88394" b="0"/>
            </a:stretch>
          </a:blipFill>
        </p:spPr>
      </p:sp>
      <p:sp>
        <p:nvSpPr>
          <p:cNvPr name="Freeform 7" id="7"/>
          <p:cNvSpPr/>
          <p:nvPr/>
        </p:nvSpPr>
        <p:spPr>
          <a:xfrm flipH="false" flipV="false" rot="0">
            <a:off x="10744200" y="2552700"/>
            <a:ext cx="6369898" cy="7734300"/>
          </a:xfrm>
          <a:custGeom>
            <a:avLst/>
            <a:gdLst/>
            <a:ahLst/>
            <a:cxnLst/>
            <a:rect r="r" b="b" t="t" l="l"/>
            <a:pathLst>
              <a:path h="7734300" w="6369898">
                <a:moveTo>
                  <a:pt x="0" y="0"/>
                </a:moveTo>
                <a:lnTo>
                  <a:pt x="6369898" y="0"/>
                </a:lnTo>
                <a:lnTo>
                  <a:pt x="6369898" y="7734300"/>
                </a:lnTo>
                <a:lnTo>
                  <a:pt x="0" y="7734300"/>
                </a:lnTo>
                <a:lnTo>
                  <a:pt x="0" y="0"/>
                </a:lnTo>
                <a:close/>
              </a:path>
            </a:pathLst>
          </a:custGeom>
          <a:blipFill>
            <a:blip r:embed="rId4"/>
            <a:stretch>
              <a:fillRect l="-30530" t="0" r="-52054" b="0"/>
            </a:stretch>
          </a:blipFill>
        </p:spPr>
      </p:sp>
      <p:sp>
        <p:nvSpPr>
          <p:cNvPr name="TextBox 8" id="8"/>
          <p:cNvSpPr txBox="true"/>
          <p:nvPr/>
        </p:nvSpPr>
        <p:spPr>
          <a:xfrm rot="0">
            <a:off x="964115" y="3057826"/>
            <a:ext cx="9079188" cy="6837560"/>
          </a:xfrm>
          <a:prstGeom prst="rect">
            <a:avLst/>
          </a:prstGeom>
        </p:spPr>
        <p:txBody>
          <a:bodyPr anchor="t" rtlCol="false" tIns="0" lIns="0" bIns="0" rIns="0">
            <a:spAutoFit/>
          </a:bodyPr>
          <a:lstStyle/>
          <a:p>
            <a:pPr algn="l">
              <a:lnSpc>
                <a:spcPts val="3429"/>
              </a:lnSpc>
            </a:pPr>
            <a:r>
              <a:rPr lang="en-US" sz="2286" spc="45">
                <a:solidFill>
                  <a:srgbClr val="2B523A"/>
                </a:solidFill>
                <a:latin typeface="Inter 1"/>
                <a:ea typeface="Inter 1"/>
                <a:cs typeface="Inter 1"/>
                <a:sym typeface="Inter 1"/>
              </a:rPr>
              <a:t>AnaEE-ERIC is open to researchers and scientists </a:t>
            </a:r>
            <a:r>
              <a:rPr lang="en-US" sz="2286" spc="45" b="true">
                <a:solidFill>
                  <a:srgbClr val="2B523A"/>
                </a:solidFill>
                <a:latin typeface="Inter 1 Bold"/>
                <a:ea typeface="Inter 1 Bold"/>
                <a:cs typeface="Inter 1 Bold"/>
                <a:sym typeface="Inter 1 Bold"/>
              </a:rPr>
              <a:t>from the public and private sector.</a:t>
            </a:r>
          </a:p>
          <a:p>
            <a:pPr algn="l">
              <a:lnSpc>
                <a:spcPts val="3429"/>
              </a:lnSpc>
            </a:pPr>
          </a:p>
          <a:p>
            <a:pPr algn="l" marL="493649" indent="-246825" lvl="1">
              <a:lnSpc>
                <a:spcPts val="3429"/>
              </a:lnSpc>
              <a:buFont typeface="Arial"/>
              <a:buChar char="•"/>
            </a:pPr>
            <a:r>
              <a:rPr lang="en-US" b="true" sz="2286" spc="45">
                <a:solidFill>
                  <a:srgbClr val="2B523A"/>
                </a:solidFill>
                <a:latin typeface="Inter 1 Bold"/>
                <a:ea typeface="Inter 1 Bold"/>
                <a:cs typeface="Inter 1 Bold"/>
                <a:sym typeface="Inter 1 Bold"/>
              </a:rPr>
              <a:t>One-stop access: </a:t>
            </a:r>
            <a:r>
              <a:rPr lang="en-US" sz="2286" spc="45">
                <a:solidFill>
                  <a:srgbClr val="2B523A"/>
                </a:solidFill>
                <a:latin typeface="Inter 1"/>
                <a:ea typeface="Inter 1"/>
                <a:cs typeface="Inter 1"/>
                <a:sym typeface="Inter 1"/>
              </a:rPr>
              <a:t>a full catalogue of research platforms, infrastructures, and clear guidance on applications and costs.</a:t>
            </a:r>
          </a:p>
          <a:p>
            <a:pPr algn="l">
              <a:lnSpc>
                <a:spcPts val="3429"/>
              </a:lnSpc>
            </a:pPr>
          </a:p>
          <a:p>
            <a:pPr algn="l" marL="493649" indent="-246825" lvl="1">
              <a:lnSpc>
                <a:spcPts val="3429"/>
              </a:lnSpc>
              <a:buFont typeface="Arial"/>
              <a:buChar char="•"/>
            </a:pPr>
            <a:r>
              <a:rPr lang="en-US" b="true" sz="2286" spc="45">
                <a:solidFill>
                  <a:srgbClr val="2B523A"/>
                </a:solidFill>
                <a:latin typeface="Inter 1 Bold"/>
                <a:ea typeface="Inter 1 Bold"/>
                <a:cs typeface="Inter 1 Bold"/>
                <a:sym typeface="Inter 1 Bold"/>
              </a:rPr>
              <a:t>Open data &amp; advanced tools: </a:t>
            </a:r>
            <a:r>
              <a:rPr lang="en-US" sz="2286" spc="45">
                <a:solidFill>
                  <a:srgbClr val="2B523A"/>
                </a:solidFill>
                <a:latin typeface="Inter 1"/>
                <a:ea typeface="Inter 1"/>
                <a:cs typeface="Inter 1"/>
                <a:sym typeface="Inter 1"/>
              </a:rPr>
              <a:t>access to AnaEE-ERIC’s research facilities, datasets, metadata, and integrated analytical/modelling services.</a:t>
            </a:r>
          </a:p>
          <a:p>
            <a:pPr algn="l">
              <a:lnSpc>
                <a:spcPts val="3429"/>
              </a:lnSpc>
            </a:pPr>
          </a:p>
          <a:p>
            <a:pPr algn="l" marL="493649" indent="-246825" lvl="1">
              <a:lnSpc>
                <a:spcPts val="3429"/>
              </a:lnSpc>
              <a:buFont typeface="Arial"/>
              <a:buChar char="•"/>
            </a:pPr>
            <a:r>
              <a:rPr lang="en-US" b="true" sz="2286" spc="45">
                <a:solidFill>
                  <a:srgbClr val="2B523A"/>
                </a:solidFill>
                <a:latin typeface="Inter 1 Bold"/>
                <a:ea typeface="Inter 1 Bold"/>
                <a:cs typeface="Inter 1 Bold"/>
                <a:sym typeface="Inter 1 Bold"/>
              </a:rPr>
              <a:t>Training &amp; support: </a:t>
            </a:r>
            <a:r>
              <a:rPr lang="en-US" sz="2286" spc="45">
                <a:solidFill>
                  <a:srgbClr val="2B523A"/>
                </a:solidFill>
                <a:latin typeface="Inter 1"/>
                <a:ea typeface="Inter 1"/>
                <a:cs typeface="Inter 1"/>
                <a:sym typeface="Inter 1"/>
              </a:rPr>
              <a:t>for researchers and advanced students to maximize the use of AnaEE’s resources.</a:t>
            </a:r>
          </a:p>
          <a:p>
            <a:pPr algn="l">
              <a:lnSpc>
                <a:spcPts val="3429"/>
              </a:lnSpc>
            </a:pPr>
          </a:p>
          <a:p>
            <a:pPr algn="l" marL="493649" indent="-246825" lvl="1">
              <a:lnSpc>
                <a:spcPts val="3429"/>
              </a:lnSpc>
              <a:buFont typeface="Arial"/>
              <a:buChar char="•"/>
            </a:pPr>
            <a:r>
              <a:rPr lang="en-US" b="true" sz="2286" spc="45">
                <a:solidFill>
                  <a:srgbClr val="2B523A"/>
                </a:solidFill>
                <a:latin typeface="Inter 1 Bold"/>
                <a:ea typeface="Inter 1 Bold"/>
                <a:cs typeface="Inter 1 Bold"/>
                <a:sym typeface="Inter 1 Bold"/>
              </a:rPr>
              <a:t>Test new technology:</a:t>
            </a:r>
            <a:r>
              <a:rPr lang="en-US" sz="2286" spc="45">
                <a:solidFill>
                  <a:srgbClr val="2B523A"/>
                </a:solidFill>
                <a:latin typeface="Inter 1"/>
                <a:ea typeface="Inter 1"/>
                <a:cs typeface="Inter 1"/>
                <a:sym typeface="Inter 1"/>
              </a:rPr>
              <a:t> Tests of new producs, technologies and management methods for agriculture</a:t>
            </a:r>
          </a:p>
        </p:txBody>
      </p:sp>
      <p:sp>
        <p:nvSpPr>
          <p:cNvPr name="Freeform 9" id="9"/>
          <p:cNvSpPr/>
          <p:nvPr/>
        </p:nvSpPr>
        <p:spPr>
          <a:xfrm flipH="false" flipV="false" rot="0">
            <a:off x="15291571" y="293430"/>
            <a:ext cx="1206654" cy="1797075"/>
          </a:xfrm>
          <a:custGeom>
            <a:avLst/>
            <a:gdLst/>
            <a:ahLst/>
            <a:cxnLst/>
            <a:rect r="r" b="b" t="t" l="l"/>
            <a:pathLst>
              <a:path h="1797075" w="1206654">
                <a:moveTo>
                  <a:pt x="0" y="0"/>
                </a:moveTo>
                <a:lnTo>
                  <a:pt x="1206653" y="0"/>
                </a:lnTo>
                <a:lnTo>
                  <a:pt x="1206653" y="1797075"/>
                </a:lnTo>
                <a:lnTo>
                  <a:pt x="0" y="17970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10" id="10"/>
          <p:cNvSpPr/>
          <p:nvPr/>
        </p:nvSpPr>
        <p:spPr>
          <a:xfrm rot="0">
            <a:off x="964115" y="2664714"/>
            <a:ext cx="1143000" cy="114300"/>
          </a:xfrm>
          <a:prstGeom prst="rect">
            <a:avLst/>
          </a:prstGeom>
          <a:solidFill>
            <a:srgbClr val="7CA579"/>
          </a:solidFill>
        </p:spPr>
      </p:sp>
      <p:sp>
        <p:nvSpPr>
          <p:cNvPr name="TextBox 11" id="11"/>
          <p:cNvSpPr txBox="true"/>
          <p:nvPr/>
        </p:nvSpPr>
        <p:spPr>
          <a:xfrm rot="0">
            <a:off x="964115" y="328720"/>
            <a:ext cx="9353788" cy="1990725"/>
          </a:xfrm>
          <a:prstGeom prst="rect">
            <a:avLst/>
          </a:prstGeom>
        </p:spPr>
        <p:txBody>
          <a:bodyPr anchor="t" rtlCol="false" tIns="0" lIns="0" bIns="0" rIns="0">
            <a:spAutoFit/>
          </a:bodyPr>
          <a:lstStyle/>
          <a:p>
            <a:pPr algn="l">
              <a:lnSpc>
                <a:spcPts val="7800"/>
              </a:lnSpc>
            </a:pPr>
            <a:r>
              <a:rPr lang="en-US" sz="6500" i="true" b="true">
                <a:solidFill>
                  <a:srgbClr val="2B523A"/>
                </a:solidFill>
                <a:latin typeface="Inter 1 Bold Italics"/>
                <a:ea typeface="Inter 1 Bold Italics"/>
                <a:cs typeface="Inter 1 Bold Italics"/>
                <a:sym typeface="Inter 1 Bold Italics"/>
              </a:rPr>
              <a:t>Benefits for the</a:t>
            </a:r>
          </a:p>
          <a:p>
            <a:pPr algn="l">
              <a:lnSpc>
                <a:spcPts val="7800"/>
              </a:lnSpc>
            </a:pPr>
            <a:r>
              <a:rPr lang="en-US" sz="6500" i="true" b="true">
                <a:solidFill>
                  <a:srgbClr val="2B523A"/>
                </a:solidFill>
                <a:latin typeface="Inter 1 Bold Italics"/>
                <a:ea typeface="Inter 1 Bold Italics"/>
                <a:cs typeface="Inter 1 Bold Italics"/>
                <a:sym typeface="Inter 1 Bold Italics"/>
              </a:rPr>
              <a:t>Scientific Community</a:t>
            </a:r>
          </a:p>
        </p:txBody>
      </p:sp>
    </p:spTree>
  </p:cSld>
  <p:clrMapOvr>
    <a:masterClrMapping/>
  </p:clrMapOvr>
  <p:transition spd="fast">
    <p:cover dir="d"/>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737002" y="-1371600"/>
            <a:ext cx="3748195" cy="3748195"/>
            <a:chOff x="0" y="0"/>
            <a:chExt cx="2653030" cy="2653030"/>
          </a:xfrm>
        </p:grpSpPr>
        <p:sp>
          <p:nvSpPr>
            <p:cNvPr name="Freeform 3" id="3"/>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4" id="4"/>
          <p:cNvSpPr/>
          <p:nvPr/>
        </p:nvSpPr>
        <p:spPr>
          <a:xfrm rot="0">
            <a:off x="14675698" y="-480905"/>
            <a:ext cx="2438400" cy="2857500"/>
          </a:xfrm>
          <a:prstGeom prst="rect">
            <a:avLst/>
          </a:prstGeom>
          <a:solidFill>
            <a:srgbClr val="7CA579"/>
          </a:solidFill>
        </p:spPr>
      </p:sp>
      <p:sp>
        <p:nvSpPr>
          <p:cNvPr name="Freeform 5" id="5"/>
          <p:cNvSpPr/>
          <p:nvPr/>
        </p:nvSpPr>
        <p:spPr>
          <a:xfrm flipH="false" flipV="false" rot="0">
            <a:off x="14907250" y="323850"/>
            <a:ext cx="1975295" cy="1787642"/>
          </a:xfrm>
          <a:custGeom>
            <a:avLst/>
            <a:gdLst/>
            <a:ahLst/>
            <a:cxnLst/>
            <a:rect r="r" b="b" t="t" l="l"/>
            <a:pathLst>
              <a:path h="1787642" w="1975295">
                <a:moveTo>
                  <a:pt x="0" y="0"/>
                </a:moveTo>
                <a:lnTo>
                  <a:pt x="1975295" y="0"/>
                </a:lnTo>
                <a:lnTo>
                  <a:pt x="1975295" y="1787642"/>
                </a:lnTo>
                <a:lnTo>
                  <a:pt x="0" y="17876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737002" y="2552700"/>
            <a:ext cx="6377095" cy="7734300"/>
          </a:xfrm>
          <a:custGeom>
            <a:avLst/>
            <a:gdLst/>
            <a:ahLst/>
            <a:cxnLst/>
            <a:rect r="r" b="b" t="t" l="l"/>
            <a:pathLst>
              <a:path h="7734300" w="6377095">
                <a:moveTo>
                  <a:pt x="0" y="0"/>
                </a:moveTo>
                <a:lnTo>
                  <a:pt x="6377096" y="0"/>
                </a:lnTo>
                <a:lnTo>
                  <a:pt x="6377096" y="7734300"/>
                </a:lnTo>
                <a:lnTo>
                  <a:pt x="0" y="7734300"/>
                </a:lnTo>
                <a:lnTo>
                  <a:pt x="0" y="0"/>
                </a:lnTo>
                <a:close/>
              </a:path>
            </a:pathLst>
          </a:custGeom>
          <a:blipFill>
            <a:blip r:embed="rId4"/>
            <a:stretch>
              <a:fillRect l="-29856" t="0" r="-51839" b="0"/>
            </a:stretch>
          </a:blipFill>
        </p:spPr>
      </p:sp>
      <p:sp>
        <p:nvSpPr>
          <p:cNvPr name="TextBox 7" id="7"/>
          <p:cNvSpPr txBox="true"/>
          <p:nvPr/>
        </p:nvSpPr>
        <p:spPr>
          <a:xfrm rot="0">
            <a:off x="658070" y="3445875"/>
            <a:ext cx="8485930" cy="6144848"/>
          </a:xfrm>
          <a:prstGeom prst="rect">
            <a:avLst/>
          </a:prstGeom>
        </p:spPr>
        <p:txBody>
          <a:bodyPr anchor="t" rtlCol="false" tIns="0" lIns="0" bIns="0" rIns="0">
            <a:spAutoFit/>
          </a:bodyPr>
          <a:lstStyle/>
          <a:p>
            <a:pPr algn="l" marL="586797" indent="-293398" lvl="1">
              <a:lnSpc>
                <a:spcPts val="4076"/>
              </a:lnSpc>
              <a:buFont typeface="Arial"/>
              <a:buChar char="•"/>
            </a:pPr>
            <a:r>
              <a:rPr lang="en-US" b="true" sz="2717" spc="54">
                <a:solidFill>
                  <a:srgbClr val="2B523A"/>
                </a:solidFill>
                <a:latin typeface="Inter 1 Bold"/>
                <a:ea typeface="Inter 1 Bold"/>
                <a:cs typeface="Inter 1 Bold"/>
                <a:sym typeface="Inter 1 Bold"/>
              </a:rPr>
              <a:t>Expert guidance &amp;</a:t>
            </a:r>
            <a:r>
              <a:rPr lang="en-US" b="true" sz="2717" spc="54">
                <a:solidFill>
                  <a:srgbClr val="2B523A"/>
                </a:solidFill>
                <a:latin typeface="Inter 1 Bold"/>
                <a:ea typeface="Inter 1 Bold"/>
                <a:cs typeface="Inter 1 Bold"/>
                <a:sym typeface="Inter 1 Bold"/>
              </a:rPr>
              <a:t> impact assessment: </a:t>
            </a:r>
            <a:r>
              <a:rPr lang="en-US" sz="2717" spc="54">
                <a:solidFill>
                  <a:srgbClr val="2B523A"/>
                </a:solidFill>
                <a:latin typeface="Inter 1"/>
                <a:ea typeface="Inter 1"/>
                <a:cs typeface="Inter 1"/>
                <a:sym typeface="Inter 1"/>
              </a:rPr>
              <a:t>providing public advice, evidence, and tools to evaluate real-world impacts.</a:t>
            </a:r>
          </a:p>
          <a:p>
            <a:pPr algn="l">
              <a:lnSpc>
                <a:spcPts val="4076"/>
              </a:lnSpc>
            </a:pPr>
          </a:p>
          <a:p>
            <a:pPr algn="l" marL="586797" indent="-293398" lvl="1">
              <a:lnSpc>
                <a:spcPts val="4076"/>
              </a:lnSpc>
              <a:buFont typeface="Arial"/>
              <a:buChar char="•"/>
            </a:pPr>
            <a:r>
              <a:rPr lang="en-US" b="true" sz="2717" spc="54">
                <a:solidFill>
                  <a:srgbClr val="2B523A"/>
                </a:solidFill>
                <a:latin typeface="Inter 1 Bold"/>
                <a:ea typeface="Inter 1 Bold"/>
                <a:cs typeface="Inter 1 Bold"/>
                <a:sym typeface="Inter 1 Bold"/>
              </a:rPr>
              <a:t>Education &amp; outreach: </a:t>
            </a:r>
            <a:r>
              <a:rPr lang="en-US" sz="2717" spc="54">
                <a:solidFill>
                  <a:srgbClr val="2B523A"/>
                </a:solidFill>
                <a:latin typeface="Inter 1"/>
                <a:ea typeface="Inter 1"/>
                <a:cs typeface="Inter 1"/>
                <a:sym typeface="Inter 1"/>
              </a:rPr>
              <a:t>training for school children, the public, and coordinating networks for broader engagement.</a:t>
            </a:r>
          </a:p>
          <a:p>
            <a:pPr algn="l">
              <a:lnSpc>
                <a:spcPts val="4076"/>
              </a:lnSpc>
            </a:pPr>
          </a:p>
          <a:p>
            <a:pPr algn="l" marL="586797" indent="-293398" lvl="1">
              <a:lnSpc>
                <a:spcPts val="4076"/>
              </a:lnSpc>
              <a:buFont typeface="Arial"/>
              <a:buChar char="•"/>
            </a:pPr>
            <a:r>
              <a:rPr lang="en-US" b="true" sz="2717" spc="54">
                <a:solidFill>
                  <a:srgbClr val="2B523A"/>
                </a:solidFill>
                <a:latin typeface="Inter 1 Bold"/>
                <a:ea typeface="Inter 1 Bold"/>
                <a:cs typeface="Inter 1 Bold"/>
                <a:sym typeface="Inter 1 Bold"/>
              </a:rPr>
              <a:t>EU-wide citizen awareness: </a:t>
            </a:r>
            <a:r>
              <a:rPr lang="en-US" sz="2717" spc="54">
                <a:solidFill>
                  <a:srgbClr val="2B523A"/>
                </a:solidFill>
                <a:latin typeface="Inter 1"/>
                <a:ea typeface="Inter 1"/>
                <a:cs typeface="Inter 1"/>
                <a:sym typeface="Inter 1"/>
              </a:rPr>
              <a:t>driving outreach activities to inform and involve communities across Europe.</a:t>
            </a:r>
          </a:p>
          <a:p>
            <a:pPr algn="l">
              <a:lnSpc>
                <a:spcPts val="4076"/>
              </a:lnSpc>
            </a:pPr>
          </a:p>
        </p:txBody>
      </p:sp>
      <p:sp>
        <p:nvSpPr>
          <p:cNvPr name="AutoShape 8" id="8"/>
          <p:cNvSpPr/>
          <p:nvPr/>
        </p:nvSpPr>
        <p:spPr>
          <a:xfrm rot="0">
            <a:off x="964115" y="2664714"/>
            <a:ext cx="1143000" cy="114300"/>
          </a:xfrm>
          <a:prstGeom prst="rect">
            <a:avLst/>
          </a:prstGeom>
          <a:solidFill>
            <a:srgbClr val="7CA579"/>
          </a:solidFill>
        </p:spPr>
      </p:sp>
      <p:sp>
        <p:nvSpPr>
          <p:cNvPr name="TextBox 9" id="9"/>
          <p:cNvSpPr txBox="true"/>
          <p:nvPr/>
        </p:nvSpPr>
        <p:spPr>
          <a:xfrm rot="0">
            <a:off x="964115" y="328720"/>
            <a:ext cx="10093095" cy="1990725"/>
          </a:xfrm>
          <a:prstGeom prst="rect">
            <a:avLst/>
          </a:prstGeom>
        </p:spPr>
        <p:txBody>
          <a:bodyPr anchor="t" rtlCol="false" tIns="0" lIns="0" bIns="0" rIns="0">
            <a:spAutoFit/>
          </a:bodyPr>
          <a:lstStyle/>
          <a:p>
            <a:pPr algn="l">
              <a:lnSpc>
                <a:spcPts val="7800"/>
              </a:lnSpc>
            </a:pPr>
            <a:r>
              <a:rPr lang="en-US" sz="6500" i="true" b="true">
                <a:solidFill>
                  <a:srgbClr val="2B523A"/>
                </a:solidFill>
                <a:latin typeface="Inter 1 Bold Italics"/>
                <a:ea typeface="Inter 1 Bold Italics"/>
                <a:cs typeface="Inter 1 Bold Italics"/>
                <a:sym typeface="Inter 1 Bold Italics"/>
              </a:rPr>
              <a:t>Benefits for</a:t>
            </a:r>
          </a:p>
          <a:p>
            <a:pPr algn="l">
              <a:lnSpc>
                <a:spcPts val="7800"/>
              </a:lnSpc>
            </a:pPr>
            <a:r>
              <a:rPr lang="en-US" sz="6500" i="true" b="true">
                <a:solidFill>
                  <a:srgbClr val="2B523A"/>
                </a:solidFill>
                <a:latin typeface="Inter 1 Bold Italics"/>
                <a:ea typeface="Inter 1 Bold Italics"/>
                <a:cs typeface="Inter 1 Bold Italics"/>
                <a:sym typeface="Inter 1 Bold Italics"/>
              </a:rPr>
              <a:t>Policymakers &amp; Society</a:t>
            </a:r>
          </a:p>
        </p:txBody>
      </p:sp>
    </p:spTree>
  </p:cSld>
  <p:clrMapOvr>
    <a:masterClrMapping/>
  </p:clrMapOvr>
  <p:transition spd="fast">
    <p:cover dir="d"/>
  </p:transition>
</p:sld>
</file>

<file path=ppt/slides/slide14.xml><?xml version="1.0" encoding="utf-8"?>
<p:sld xmlns:p="http://schemas.openxmlformats.org/presentationml/2006/main" xmlns:a="http://schemas.openxmlformats.org/drawingml/2006/main">
  <p:cSld>
    <p:bg>
      <p:bgPr>
        <a:solidFill>
          <a:srgbClr val="EFF3F4"/>
        </a:solidFill>
      </p:bgPr>
    </p:bg>
    <p:spTree>
      <p:nvGrpSpPr>
        <p:cNvPr id="1" name=""/>
        <p:cNvGrpSpPr/>
        <p:nvPr/>
      </p:nvGrpSpPr>
      <p:grpSpPr>
        <a:xfrm>
          <a:off x="0" y="0"/>
          <a:ext cx="0" cy="0"/>
          <a:chOff x="0" y="0"/>
          <a:chExt cx="0" cy="0"/>
        </a:xfrm>
      </p:grpSpPr>
      <p:grpSp>
        <p:nvGrpSpPr>
          <p:cNvPr name="Group 2" id="2"/>
          <p:cNvGrpSpPr/>
          <p:nvPr/>
        </p:nvGrpSpPr>
        <p:grpSpPr>
          <a:xfrm rot="0">
            <a:off x="8768645" y="3155394"/>
            <a:ext cx="8795455" cy="3976212"/>
            <a:chOff x="0" y="0"/>
            <a:chExt cx="11727273" cy="5301616"/>
          </a:xfrm>
        </p:grpSpPr>
        <p:sp>
          <p:nvSpPr>
            <p:cNvPr name="TextBox 3" id="3"/>
            <p:cNvSpPr txBox="true"/>
            <p:nvPr/>
          </p:nvSpPr>
          <p:spPr>
            <a:xfrm rot="0">
              <a:off x="1117598" y="4663441"/>
              <a:ext cx="9492077" cy="638175"/>
            </a:xfrm>
            <a:prstGeom prst="rect">
              <a:avLst/>
            </a:prstGeom>
          </p:spPr>
          <p:txBody>
            <a:bodyPr anchor="t" rtlCol="false" tIns="0" lIns="0" bIns="0" rIns="0">
              <a:spAutoFit/>
            </a:bodyPr>
            <a:lstStyle/>
            <a:p>
              <a:pPr algn="ctr">
                <a:lnSpc>
                  <a:spcPts val="3900"/>
                </a:lnSpc>
              </a:pPr>
            </a:p>
          </p:txBody>
        </p:sp>
        <p:sp>
          <p:nvSpPr>
            <p:cNvPr name="TextBox 4" id="4"/>
            <p:cNvSpPr txBox="true"/>
            <p:nvPr/>
          </p:nvSpPr>
          <p:spPr>
            <a:xfrm rot="0">
              <a:off x="1117598" y="0"/>
              <a:ext cx="9492077" cy="647700"/>
            </a:xfrm>
            <a:prstGeom prst="rect">
              <a:avLst/>
            </a:prstGeom>
          </p:spPr>
          <p:txBody>
            <a:bodyPr anchor="t" rtlCol="false" tIns="0" lIns="0" bIns="0" rIns="0">
              <a:spAutoFit/>
            </a:bodyPr>
            <a:lstStyle/>
            <a:p>
              <a:pPr algn="ctr">
                <a:lnSpc>
                  <a:spcPts val="3840"/>
                </a:lnSpc>
              </a:pPr>
              <a:r>
                <a:rPr lang="en-US" b="true" sz="3200" i="true" spc="128">
                  <a:solidFill>
                    <a:srgbClr val="2B523A"/>
                  </a:solidFill>
                  <a:latin typeface="Inter 1 Bold Italics"/>
                  <a:ea typeface="Inter 1 Bold Italics"/>
                  <a:cs typeface="Inter 1 Bold Italics"/>
                  <a:sym typeface="Inter 1 Bold Italics"/>
                </a:rPr>
                <a:t>3.</a:t>
              </a:r>
            </a:p>
          </p:txBody>
        </p:sp>
        <p:sp>
          <p:nvSpPr>
            <p:cNvPr name="AutoShape 5" id="5"/>
            <p:cNvSpPr/>
            <p:nvPr/>
          </p:nvSpPr>
          <p:spPr>
            <a:xfrm rot="0">
              <a:off x="5101637" y="3545226"/>
              <a:ext cx="1524000" cy="152400"/>
            </a:xfrm>
            <a:prstGeom prst="rect">
              <a:avLst/>
            </a:prstGeom>
            <a:solidFill>
              <a:srgbClr val="7CA579"/>
            </a:solidFill>
          </p:spPr>
        </p:sp>
        <p:sp>
          <p:nvSpPr>
            <p:cNvPr name="TextBox 6" id="6"/>
            <p:cNvSpPr txBox="true"/>
            <p:nvPr/>
          </p:nvSpPr>
          <p:spPr>
            <a:xfrm rot="0">
              <a:off x="0" y="1144926"/>
              <a:ext cx="11727273" cy="1460500"/>
            </a:xfrm>
            <a:prstGeom prst="rect">
              <a:avLst/>
            </a:prstGeom>
          </p:spPr>
          <p:txBody>
            <a:bodyPr anchor="t" rtlCol="false" tIns="0" lIns="0" bIns="0" rIns="0">
              <a:spAutoFit/>
            </a:bodyPr>
            <a:lstStyle/>
            <a:p>
              <a:pPr algn="ctr">
                <a:lnSpc>
                  <a:spcPts val="8640"/>
                </a:lnSpc>
              </a:pPr>
              <a:r>
                <a:rPr lang="en-US" b="true" sz="7200" i="true">
                  <a:solidFill>
                    <a:srgbClr val="2B523A"/>
                  </a:solidFill>
                  <a:latin typeface="Inter 1 Bold Italics"/>
                  <a:ea typeface="Inter 1 Bold Italics"/>
                  <a:cs typeface="Inter 1 Bold Italics"/>
                  <a:sym typeface="Inter 1 Bold Italics"/>
                </a:rPr>
                <a:t>How to get access</a:t>
              </a:r>
            </a:p>
          </p:txBody>
        </p:sp>
      </p:grpSp>
      <p:sp>
        <p:nvSpPr>
          <p:cNvPr name="AutoShape 7" id="7"/>
          <p:cNvSpPr/>
          <p:nvPr/>
        </p:nvSpPr>
        <p:spPr>
          <a:xfrm rot="0">
            <a:off x="-397228" y="-476949"/>
            <a:ext cx="4229100" cy="8229600"/>
          </a:xfrm>
          <a:prstGeom prst="rect">
            <a:avLst/>
          </a:prstGeom>
          <a:solidFill>
            <a:srgbClr val="7CA579"/>
          </a:solidFill>
        </p:spPr>
      </p:sp>
      <p:grpSp>
        <p:nvGrpSpPr>
          <p:cNvPr name="Group 8" id="8"/>
          <p:cNvGrpSpPr>
            <a:grpSpLocks noChangeAspect="true"/>
          </p:cNvGrpSpPr>
          <p:nvPr/>
        </p:nvGrpSpPr>
        <p:grpSpPr>
          <a:xfrm rot="0">
            <a:off x="38100" y="8014762"/>
            <a:ext cx="3748195" cy="3748195"/>
            <a:chOff x="0" y="0"/>
            <a:chExt cx="2653030" cy="2653030"/>
          </a:xfrm>
        </p:grpSpPr>
        <p:sp>
          <p:nvSpPr>
            <p:cNvPr name="Freeform 9" id="9"/>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grpSp>
        <p:nvGrpSpPr>
          <p:cNvPr name="Group 10" id="10"/>
          <p:cNvGrpSpPr>
            <a:grpSpLocks noChangeAspect="true"/>
          </p:cNvGrpSpPr>
          <p:nvPr/>
        </p:nvGrpSpPr>
        <p:grpSpPr>
          <a:xfrm rot="0">
            <a:off x="4038600" y="-476949"/>
            <a:ext cx="3748195" cy="3748195"/>
            <a:chOff x="0" y="0"/>
            <a:chExt cx="2653030" cy="2653030"/>
          </a:xfrm>
        </p:grpSpPr>
        <p:sp>
          <p:nvSpPr>
            <p:cNvPr name="Freeform 11" id="11"/>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12" id="12"/>
          <p:cNvSpPr/>
          <p:nvPr/>
        </p:nvSpPr>
        <p:spPr>
          <a:xfrm rot="0">
            <a:off x="4038600" y="3528605"/>
            <a:ext cx="3771900" cy="7581900"/>
          </a:xfrm>
          <a:prstGeom prst="rect">
            <a:avLst/>
          </a:prstGeom>
          <a:solidFill>
            <a:srgbClr val="7CA579"/>
          </a:solidFill>
        </p:spPr>
      </p:sp>
    </p:spTree>
  </p:cSld>
  <p:clrMapOvr>
    <a:masterClrMapping/>
  </p:clrMapOvr>
  <p:transition spd="fast">
    <p:fad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grpSp>
        <p:nvGrpSpPr>
          <p:cNvPr name="Group 2" id="2"/>
          <p:cNvGrpSpPr/>
          <p:nvPr/>
        </p:nvGrpSpPr>
        <p:grpSpPr>
          <a:xfrm rot="0">
            <a:off x="514350" y="7736471"/>
            <a:ext cx="5235716" cy="2307165"/>
            <a:chOff x="0" y="0"/>
            <a:chExt cx="6980955" cy="3076220"/>
          </a:xfrm>
        </p:grpSpPr>
        <p:grpSp>
          <p:nvGrpSpPr>
            <p:cNvPr name="Group 3" id="3"/>
            <p:cNvGrpSpPr/>
            <p:nvPr/>
          </p:nvGrpSpPr>
          <p:grpSpPr>
            <a:xfrm rot="0">
              <a:off x="0" y="338625"/>
              <a:ext cx="6768528" cy="2737596"/>
              <a:chOff x="0" y="0"/>
              <a:chExt cx="1193892" cy="482881"/>
            </a:xfrm>
          </p:grpSpPr>
          <p:sp>
            <p:nvSpPr>
              <p:cNvPr name="Freeform 4" id="4"/>
              <p:cNvSpPr/>
              <p:nvPr/>
            </p:nvSpPr>
            <p:spPr>
              <a:xfrm flipH="false" flipV="false" rot="0">
                <a:off x="0" y="0"/>
                <a:ext cx="1193892" cy="482881"/>
              </a:xfrm>
              <a:custGeom>
                <a:avLst/>
                <a:gdLst/>
                <a:ahLst/>
                <a:cxnLst/>
                <a:rect r="r" b="b" t="t" l="l"/>
                <a:pathLst>
                  <a:path h="482881" w="1193892">
                    <a:moveTo>
                      <a:pt x="87614" y="0"/>
                    </a:moveTo>
                    <a:lnTo>
                      <a:pt x="1106278" y="0"/>
                    </a:lnTo>
                    <a:cubicBezTo>
                      <a:pt x="1154666" y="0"/>
                      <a:pt x="1193892" y="39226"/>
                      <a:pt x="1193892" y="87614"/>
                    </a:cubicBezTo>
                    <a:lnTo>
                      <a:pt x="1193892" y="395267"/>
                    </a:lnTo>
                    <a:cubicBezTo>
                      <a:pt x="1193892" y="443655"/>
                      <a:pt x="1154666" y="482881"/>
                      <a:pt x="1106278" y="482881"/>
                    </a:cubicBezTo>
                    <a:lnTo>
                      <a:pt x="87614" y="482881"/>
                    </a:lnTo>
                    <a:cubicBezTo>
                      <a:pt x="39226" y="482881"/>
                      <a:pt x="0" y="443655"/>
                      <a:pt x="0" y="395267"/>
                    </a:cubicBezTo>
                    <a:lnTo>
                      <a:pt x="0" y="87614"/>
                    </a:lnTo>
                    <a:cubicBezTo>
                      <a:pt x="0" y="39226"/>
                      <a:pt x="39226" y="0"/>
                      <a:pt x="87614" y="0"/>
                    </a:cubicBezTo>
                    <a:close/>
                  </a:path>
                </a:pathLst>
              </a:custGeom>
              <a:solidFill>
                <a:srgbClr val="D6E0E8"/>
              </a:solidFill>
            </p:spPr>
          </p:sp>
          <p:sp>
            <p:nvSpPr>
              <p:cNvPr name="TextBox 5" id="5"/>
              <p:cNvSpPr txBox="true"/>
              <p:nvPr/>
            </p:nvSpPr>
            <p:spPr>
              <a:xfrm>
                <a:off x="0" y="-28575"/>
                <a:ext cx="1193892" cy="511456"/>
              </a:xfrm>
              <a:prstGeom prst="rect">
                <a:avLst/>
              </a:prstGeom>
            </p:spPr>
            <p:txBody>
              <a:bodyPr anchor="ctr" rtlCol="false" tIns="50800" lIns="50800" bIns="50800" rIns="50800"/>
              <a:lstStyle/>
              <a:p>
                <a:pPr algn="ctr">
                  <a:lnSpc>
                    <a:spcPts val="1959"/>
                  </a:lnSpc>
                  <a:spcBef>
                    <a:spcPct val="0"/>
                  </a:spcBef>
                </a:pPr>
              </a:p>
            </p:txBody>
          </p:sp>
        </p:grpSp>
        <p:grpSp>
          <p:nvGrpSpPr>
            <p:cNvPr name="Group 6" id="6"/>
            <p:cNvGrpSpPr/>
            <p:nvPr/>
          </p:nvGrpSpPr>
          <p:grpSpPr>
            <a:xfrm rot="0">
              <a:off x="0" y="338625"/>
              <a:ext cx="6768528" cy="819880"/>
              <a:chOff x="0" y="0"/>
              <a:chExt cx="1193874" cy="144595"/>
            </a:xfrm>
          </p:grpSpPr>
          <p:sp>
            <p:nvSpPr>
              <p:cNvPr name="Freeform 7" id="7"/>
              <p:cNvSpPr/>
              <p:nvPr/>
            </p:nvSpPr>
            <p:spPr>
              <a:xfrm flipH="false" flipV="false" rot="0">
                <a:off x="0" y="0"/>
                <a:ext cx="1193874" cy="144595"/>
              </a:xfrm>
              <a:custGeom>
                <a:avLst/>
                <a:gdLst/>
                <a:ahLst/>
                <a:cxnLst/>
                <a:rect r="r" b="b" t="t" l="l"/>
                <a:pathLst>
                  <a:path h="144595" w="1193874">
                    <a:moveTo>
                      <a:pt x="1193874" y="18445"/>
                    </a:moveTo>
                    <a:lnTo>
                      <a:pt x="1193874" y="126150"/>
                    </a:lnTo>
                    <a:cubicBezTo>
                      <a:pt x="1193874" y="131042"/>
                      <a:pt x="1191930" y="135734"/>
                      <a:pt x="1188471" y="139193"/>
                    </a:cubicBezTo>
                    <a:cubicBezTo>
                      <a:pt x="1185012" y="142652"/>
                      <a:pt x="1180320" y="144595"/>
                      <a:pt x="1175428" y="144595"/>
                    </a:cubicBezTo>
                    <a:lnTo>
                      <a:pt x="18445" y="144595"/>
                    </a:lnTo>
                    <a:cubicBezTo>
                      <a:pt x="13553" y="144595"/>
                      <a:pt x="8862" y="142652"/>
                      <a:pt x="5402" y="139193"/>
                    </a:cubicBezTo>
                    <a:cubicBezTo>
                      <a:pt x="1943" y="135734"/>
                      <a:pt x="0" y="131042"/>
                      <a:pt x="0" y="126150"/>
                    </a:cubicBezTo>
                    <a:lnTo>
                      <a:pt x="0" y="18445"/>
                    </a:lnTo>
                    <a:cubicBezTo>
                      <a:pt x="0" y="13553"/>
                      <a:pt x="1943" y="8862"/>
                      <a:pt x="5402" y="5402"/>
                    </a:cubicBezTo>
                    <a:cubicBezTo>
                      <a:pt x="8862" y="1943"/>
                      <a:pt x="13553" y="0"/>
                      <a:pt x="18445" y="0"/>
                    </a:cubicBezTo>
                    <a:lnTo>
                      <a:pt x="1175428" y="0"/>
                    </a:lnTo>
                    <a:cubicBezTo>
                      <a:pt x="1180320" y="0"/>
                      <a:pt x="1185012" y="1943"/>
                      <a:pt x="1188471" y="5402"/>
                    </a:cubicBezTo>
                    <a:cubicBezTo>
                      <a:pt x="1191930" y="8862"/>
                      <a:pt x="1193874" y="13553"/>
                      <a:pt x="1193874" y="18445"/>
                    </a:cubicBezTo>
                    <a:close/>
                  </a:path>
                </a:pathLst>
              </a:custGeom>
              <a:solidFill>
                <a:srgbClr val="4A6173"/>
              </a:solidFill>
            </p:spPr>
          </p:sp>
          <p:sp>
            <p:nvSpPr>
              <p:cNvPr name="TextBox 8" id="8"/>
              <p:cNvSpPr txBox="true"/>
              <p:nvPr/>
            </p:nvSpPr>
            <p:spPr>
              <a:xfrm>
                <a:off x="0" y="-38100"/>
                <a:ext cx="1193874" cy="182695"/>
              </a:xfrm>
              <a:prstGeom prst="rect">
                <a:avLst/>
              </a:prstGeom>
            </p:spPr>
            <p:txBody>
              <a:bodyPr anchor="ctr" rtlCol="false" tIns="50800" lIns="50800" bIns="50800" rIns="50800"/>
              <a:lstStyle/>
              <a:p>
                <a:pPr algn="l">
                  <a:lnSpc>
                    <a:spcPts val="2239"/>
                  </a:lnSpc>
                  <a:spcBef>
                    <a:spcPct val="0"/>
                  </a:spcBef>
                </a:pPr>
                <a:r>
                  <a:rPr lang="en-US" sz="1599" b="true">
                    <a:solidFill>
                      <a:srgbClr val="FFFFFF"/>
                    </a:solidFill>
                    <a:latin typeface="Inter 1 Bold"/>
                    <a:ea typeface="Inter 1 Bold"/>
                    <a:cs typeface="Inter 1 Bold"/>
                    <a:sym typeface="Inter 1 Bold"/>
                  </a:rPr>
                  <a:t>Technology Centre</a:t>
                </a:r>
              </a:p>
            </p:txBody>
          </p:sp>
        </p:grpSp>
        <p:grpSp>
          <p:nvGrpSpPr>
            <p:cNvPr name="Group 9" id="9"/>
            <p:cNvGrpSpPr/>
            <p:nvPr/>
          </p:nvGrpSpPr>
          <p:grpSpPr>
            <a:xfrm rot="0">
              <a:off x="5483825" y="0"/>
              <a:ext cx="1497130" cy="149713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6173"/>
              </a:solidFill>
            </p:spPr>
          </p:sp>
          <p:sp>
            <p:nvSpPr>
              <p:cNvPr name="TextBox 11" id="11"/>
              <p:cNvSpPr txBox="true"/>
              <p:nvPr/>
            </p:nvSpPr>
            <p:spPr>
              <a:xfrm>
                <a:off x="76200" y="47625"/>
                <a:ext cx="660400" cy="688975"/>
              </a:xfrm>
              <a:prstGeom prst="rect">
                <a:avLst/>
              </a:prstGeom>
            </p:spPr>
            <p:txBody>
              <a:bodyPr anchor="ctr" rtlCol="false" tIns="50800" lIns="50800" bIns="50800" rIns="50800"/>
              <a:lstStyle/>
              <a:p>
                <a:pPr algn="ctr">
                  <a:lnSpc>
                    <a:spcPts val="1959"/>
                  </a:lnSpc>
                </a:pPr>
              </a:p>
            </p:txBody>
          </p:sp>
        </p:grpSp>
        <p:sp>
          <p:nvSpPr>
            <p:cNvPr name="Freeform 12" id="12"/>
            <p:cNvSpPr/>
            <p:nvPr/>
          </p:nvSpPr>
          <p:spPr>
            <a:xfrm flipH="false" flipV="false" rot="0">
              <a:off x="5673917" y="209131"/>
              <a:ext cx="1116946" cy="1078868"/>
            </a:xfrm>
            <a:custGeom>
              <a:avLst/>
              <a:gdLst/>
              <a:ahLst/>
              <a:cxnLst/>
              <a:rect r="r" b="b" t="t" l="l"/>
              <a:pathLst>
                <a:path h="1078868" w="1116946">
                  <a:moveTo>
                    <a:pt x="0" y="0"/>
                  </a:moveTo>
                  <a:lnTo>
                    <a:pt x="1116946" y="0"/>
                  </a:lnTo>
                  <a:lnTo>
                    <a:pt x="1116946" y="1078868"/>
                  </a:lnTo>
                  <a:lnTo>
                    <a:pt x="0" y="10788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223519" y="1302593"/>
              <a:ext cx="5260306" cy="1464021"/>
            </a:xfrm>
            <a:prstGeom prst="rect">
              <a:avLst/>
            </a:prstGeom>
          </p:spPr>
          <p:txBody>
            <a:bodyPr anchor="t" rtlCol="false" tIns="0" lIns="0" bIns="0" rIns="0">
              <a:spAutoFit/>
            </a:bodyPr>
            <a:lstStyle/>
            <a:p>
              <a:pPr algn="l" marL="456961" indent="-228481" lvl="1">
                <a:lnSpc>
                  <a:spcPts val="2963"/>
                </a:lnSpc>
                <a:buFont typeface="Arial"/>
                <a:buChar char="•"/>
              </a:pPr>
              <a:r>
                <a:rPr lang="en-US" sz="2116">
                  <a:solidFill>
                    <a:srgbClr val="000000"/>
                  </a:solidFill>
                  <a:latin typeface="Inter 1"/>
                  <a:ea typeface="Inter 1"/>
                  <a:cs typeface="Inter 1"/>
                  <a:sym typeface="Inter 1"/>
                </a:rPr>
                <a:t>Experiment standards</a:t>
              </a:r>
            </a:p>
            <a:p>
              <a:pPr algn="l" marL="456961" indent="-228481" lvl="1">
                <a:lnSpc>
                  <a:spcPts val="2963"/>
                </a:lnSpc>
                <a:buFont typeface="Arial"/>
                <a:buChar char="•"/>
              </a:pPr>
              <a:r>
                <a:rPr lang="en-US" sz="2116">
                  <a:solidFill>
                    <a:srgbClr val="000000"/>
                  </a:solidFill>
                  <a:latin typeface="Inter 1"/>
                  <a:ea typeface="Inter 1"/>
                  <a:cs typeface="Inter 1"/>
                  <a:sym typeface="Inter 1"/>
                </a:rPr>
                <a:t>Standardised instruments</a:t>
              </a:r>
            </a:p>
            <a:p>
              <a:pPr algn="l" marL="456961" indent="-228481" lvl="1">
                <a:lnSpc>
                  <a:spcPts val="2963"/>
                </a:lnSpc>
                <a:buFont typeface="Arial"/>
                <a:buChar char="•"/>
              </a:pPr>
              <a:r>
                <a:rPr lang="en-US" sz="2116">
                  <a:solidFill>
                    <a:srgbClr val="000000"/>
                  </a:solidFill>
                  <a:latin typeface="Inter 1"/>
                  <a:ea typeface="Inter 1"/>
                  <a:cs typeface="Inter 1"/>
                  <a:sym typeface="Inter 1"/>
                </a:rPr>
                <a:t>Technological innovation</a:t>
              </a:r>
            </a:p>
          </p:txBody>
        </p:sp>
      </p:grpSp>
      <p:grpSp>
        <p:nvGrpSpPr>
          <p:cNvPr name="Group 14" id="14"/>
          <p:cNvGrpSpPr/>
          <p:nvPr/>
        </p:nvGrpSpPr>
        <p:grpSpPr>
          <a:xfrm rot="0">
            <a:off x="6357977" y="7736471"/>
            <a:ext cx="5270655" cy="2307165"/>
            <a:chOff x="0" y="0"/>
            <a:chExt cx="7027539" cy="3076220"/>
          </a:xfrm>
        </p:grpSpPr>
        <p:grpSp>
          <p:nvGrpSpPr>
            <p:cNvPr name="Group 15" id="15"/>
            <p:cNvGrpSpPr/>
            <p:nvPr/>
          </p:nvGrpSpPr>
          <p:grpSpPr>
            <a:xfrm rot="0">
              <a:off x="0" y="338625"/>
              <a:ext cx="6745625" cy="2737596"/>
              <a:chOff x="0" y="0"/>
              <a:chExt cx="1189853" cy="482881"/>
            </a:xfrm>
          </p:grpSpPr>
          <p:sp>
            <p:nvSpPr>
              <p:cNvPr name="Freeform 16" id="16"/>
              <p:cNvSpPr/>
              <p:nvPr/>
            </p:nvSpPr>
            <p:spPr>
              <a:xfrm flipH="false" flipV="false" rot="0">
                <a:off x="0" y="0"/>
                <a:ext cx="1189853" cy="482881"/>
              </a:xfrm>
              <a:custGeom>
                <a:avLst/>
                <a:gdLst/>
                <a:ahLst/>
                <a:cxnLst/>
                <a:rect r="r" b="b" t="t" l="l"/>
                <a:pathLst>
                  <a:path h="482881" w="1189853">
                    <a:moveTo>
                      <a:pt x="87912" y="0"/>
                    </a:moveTo>
                    <a:lnTo>
                      <a:pt x="1101941" y="0"/>
                    </a:lnTo>
                    <a:cubicBezTo>
                      <a:pt x="1125257" y="0"/>
                      <a:pt x="1147617" y="9262"/>
                      <a:pt x="1164104" y="25749"/>
                    </a:cubicBezTo>
                    <a:cubicBezTo>
                      <a:pt x="1180591" y="42235"/>
                      <a:pt x="1189853" y="64596"/>
                      <a:pt x="1189853" y="87912"/>
                    </a:cubicBezTo>
                    <a:lnTo>
                      <a:pt x="1189853" y="394969"/>
                    </a:lnTo>
                    <a:cubicBezTo>
                      <a:pt x="1189853" y="418285"/>
                      <a:pt x="1180591" y="440646"/>
                      <a:pt x="1164104" y="457132"/>
                    </a:cubicBezTo>
                    <a:cubicBezTo>
                      <a:pt x="1147617" y="473619"/>
                      <a:pt x="1125257" y="482881"/>
                      <a:pt x="1101941" y="482881"/>
                    </a:cubicBezTo>
                    <a:lnTo>
                      <a:pt x="87912" y="482881"/>
                    </a:lnTo>
                    <a:cubicBezTo>
                      <a:pt x="64596" y="482881"/>
                      <a:pt x="42235" y="473619"/>
                      <a:pt x="25749" y="457132"/>
                    </a:cubicBezTo>
                    <a:cubicBezTo>
                      <a:pt x="9262" y="440646"/>
                      <a:pt x="0" y="418285"/>
                      <a:pt x="0" y="394969"/>
                    </a:cubicBezTo>
                    <a:lnTo>
                      <a:pt x="0" y="87912"/>
                    </a:lnTo>
                    <a:cubicBezTo>
                      <a:pt x="0" y="64596"/>
                      <a:pt x="9262" y="42235"/>
                      <a:pt x="25749" y="25749"/>
                    </a:cubicBezTo>
                    <a:cubicBezTo>
                      <a:pt x="42235" y="9262"/>
                      <a:pt x="64596" y="0"/>
                      <a:pt x="87912" y="0"/>
                    </a:cubicBezTo>
                    <a:close/>
                  </a:path>
                </a:pathLst>
              </a:custGeom>
              <a:solidFill>
                <a:srgbClr val="CFDFCE"/>
              </a:solidFill>
            </p:spPr>
          </p:sp>
          <p:sp>
            <p:nvSpPr>
              <p:cNvPr name="TextBox 17" id="17"/>
              <p:cNvSpPr txBox="true"/>
              <p:nvPr/>
            </p:nvSpPr>
            <p:spPr>
              <a:xfrm>
                <a:off x="0" y="-28575"/>
                <a:ext cx="1189853" cy="511456"/>
              </a:xfrm>
              <a:prstGeom prst="rect">
                <a:avLst/>
              </a:prstGeom>
            </p:spPr>
            <p:txBody>
              <a:bodyPr anchor="ctr" rtlCol="false" tIns="50800" lIns="50800" bIns="50800" rIns="50800"/>
              <a:lstStyle/>
              <a:p>
                <a:pPr algn="ctr">
                  <a:lnSpc>
                    <a:spcPts val="1959"/>
                  </a:lnSpc>
                  <a:spcBef>
                    <a:spcPct val="0"/>
                  </a:spcBef>
                </a:pPr>
              </a:p>
            </p:txBody>
          </p:sp>
        </p:grpSp>
        <p:grpSp>
          <p:nvGrpSpPr>
            <p:cNvPr name="Group 18" id="18"/>
            <p:cNvGrpSpPr/>
            <p:nvPr/>
          </p:nvGrpSpPr>
          <p:grpSpPr>
            <a:xfrm rot="0">
              <a:off x="0" y="338625"/>
              <a:ext cx="6745625" cy="819880"/>
              <a:chOff x="0" y="0"/>
              <a:chExt cx="1189834" cy="144595"/>
            </a:xfrm>
          </p:grpSpPr>
          <p:sp>
            <p:nvSpPr>
              <p:cNvPr name="Freeform 19" id="19"/>
              <p:cNvSpPr/>
              <p:nvPr/>
            </p:nvSpPr>
            <p:spPr>
              <a:xfrm flipH="false" flipV="false" rot="0">
                <a:off x="0" y="0"/>
                <a:ext cx="1189834" cy="144595"/>
              </a:xfrm>
              <a:custGeom>
                <a:avLst/>
                <a:gdLst/>
                <a:ahLst/>
                <a:cxnLst/>
                <a:rect r="r" b="b" t="t" l="l"/>
                <a:pathLst>
                  <a:path h="144595" w="1189834">
                    <a:moveTo>
                      <a:pt x="1189834" y="18508"/>
                    </a:moveTo>
                    <a:lnTo>
                      <a:pt x="1189834" y="126087"/>
                    </a:lnTo>
                    <a:cubicBezTo>
                      <a:pt x="1189834" y="136309"/>
                      <a:pt x="1181548" y="144595"/>
                      <a:pt x="1171326" y="144595"/>
                    </a:cubicBezTo>
                    <a:lnTo>
                      <a:pt x="18508" y="144595"/>
                    </a:lnTo>
                    <a:cubicBezTo>
                      <a:pt x="8286" y="144595"/>
                      <a:pt x="0" y="136309"/>
                      <a:pt x="0" y="126087"/>
                    </a:cubicBezTo>
                    <a:lnTo>
                      <a:pt x="0" y="18508"/>
                    </a:lnTo>
                    <a:cubicBezTo>
                      <a:pt x="0" y="8286"/>
                      <a:pt x="8286" y="0"/>
                      <a:pt x="18508" y="0"/>
                    </a:cubicBezTo>
                    <a:lnTo>
                      <a:pt x="1171326" y="0"/>
                    </a:lnTo>
                    <a:cubicBezTo>
                      <a:pt x="1181548" y="0"/>
                      <a:pt x="1189834" y="8286"/>
                      <a:pt x="1189834" y="18508"/>
                    </a:cubicBezTo>
                    <a:close/>
                  </a:path>
                </a:pathLst>
              </a:custGeom>
              <a:solidFill>
                <a:srgbClr val="7CA579"/>
              </a:solidFill>
            </p:spPr>
          </p:sp>
          <p:sp>
            <p:nvSpPr>
              <p:cNvPr name="TextBox 20" id="20"/>
              <p:cNvSpPr txBox="true"/>
              <p:nvPr/>
            </p:nvSpPr>
            <p:spPr>
              <a:xfrm>
                <a:off x="0" y="-38100"/>
                <a:ext cx="1189834" cy="182695"/>
              </a:xfrm>
              <a:prstGeom prst="rect">
                <a:avLst/>
              </a:prstGeom>
            </p:spPr>
            <p:txBody>
              <a:bodyPr anchor="ctr" rtlCol="false" tIns="50800" lIns="50800" bIns="50800" rIns="50800"/>
              <a:lstStyle/>
              <a:p>
                <a:pPr algn="l">
                  <a:lnSpc>
                    <a:spcPts val="2239"/>
                  </a:lnSpc>
                  <a:spcBef>
                    <a:spcPct val="0"/>
                  </a:spcBef>
                </a:pPr>
                <a:r>
                  <a:rPr lang="en-US" sz="1599" b="true">
                    <a:solidFill>
                      <a:srgbClr val="FFFFFF"/>
                    </a:solidFill>
                    <a:latin typeface="Inter 1 Bold"/>
                    <a:ea typeface="Inter 1 Bold"/>
                    <a:cs typeface="Inter 1 Bold"/>
                    <a:sym typeface="Inter 1 Bold"/>
                  </a:rPr>
                  <a:t>Data &amp; Modelling Centree</a:t>
                </a:r>
              </a:p>
            </p:txBody>
          </p:sp>
        </p:grpSp>
        <p:grpSp>
          <p:nvGrpSpPr>
            <p:cNvPr name="Group 21" id="21"/>
            <p:cNvGrpSpPr/>
            <p:nvPr/>
          </p:nvGrpSpPr>
          <p:grpSpPr>
            <a:xfrm rot="0">
              <a:off x="5530409" y="0"/>
              <a:ext cx="1497130" cy="1497130"/>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A579"/>
              </a:solidFill>
            </p:spPr>
          </p:sp>
          <p:sp>
            <p:nvSpPr>
              <p:cNvPr name="TextBox 23" id="23"/>
              <p:cNvSpPr txBox="true"/>
              <p:nvPr/>
            </p:nvSpPr>
            <p:spPr>
              <a:xfrm>
                <a:off x="76200" y="47625"/>
                <a:ext cx="660400" cy="688975"/>
              </a:xfrm>
              <a:prstGeom prst="rect">
                <a:avLst/>
              </a:prstGeom>
            </p:spPr>
            <p:txBody>
              <a:bodyPr anchor="ctr" rtlCol="false" tIns="50800" lIns="50800" bIns="50800" rIns="50800"/>
              <a:lstStyle/>
              <a:p>
                <a:pPr algn="ctr">
                  <a:lnSpc>
                    <a:spcPts val="1959"/>
                  </a:lnSpc>
                </a:pPr>
              </a:p>
            </p:txBody>
          </p:sp>
        </p:grpSp>
        <p:sp>
          <p:nvSpPr>
            <p:cNvPr name="Freeform 24" id="24"/>
            <p:cNvSpPr/>
            <p:nvPr/>
          </p:nvSpPr>
          <p:spPr>
            <a:xfrm flipH="false" flipV="false" rot="0">
              <a:off x="5854899" y="312307"/>
              <a:ext cx="920428" cy="872515"/>
            </a:xfrm>
            <a:custGeom>
              <a:avLst/>
              <a:gdLst/>
              <a:ahLst/>
              <a:cxnLst/>
              <a:rect r="r" b="b" t="t" l="l"/>
              <a:pathLst>
                <a:path h="872515" w="920428">
                  <a:moveTo>
                    <a:pt x="0" y="0"/>
                  </a:moveTo>
                  <a:lnTo>
                    <a:pt x="920428" y="0"/>
                  </a:lnTo>
                  <a:lnTo>
                    <a:pt x="920428" y="872516"/>
                  </a:lnTo>
                  <a:lnTo>
                    <a:pt x="0" y="8725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5" id="25"/>
            <p:cNvSpPr txBox="true"/>
            <p:nvPr/>
          </p:nvSpPr>
          <p:spPr>
            <a:xfrm rot="0">
              <a:off x="223519" y="1302593"/>
              <a:ext cx="5260306" cy="1473621"/>
            </a:xfrm>
            <a:prstGeom prst="rect">
              <a:avLst/>
            </a:prstGeom>
          </p:spPr>
          <p:txBody>
            <a:bodyPr anchor="t" rtlCol="false" tIns="0" lIns="0" bIns="0" rIns="0">
              <a:spAutoFit/>
            </a:bodyPr>
            <a:lstStyle/>
            <a:p>
              <a:pPr algn="l" marL="456961" indent="-228481" lvl="1">
                <a:lnSpc>
                  <a:spcPts val="2963"/>
                </a:lnSpc>
                <a:buFont typeface="Arial"/>
                <a:buChar char="•"/>
              </a:pPr>
              <a:r>
                <a:rPr lang="en-US" sz="2116">
                  <a:solidFill>
                    <a:srgbClr val="000000"/>
                  </a:solidFill>
                  <a:latin typeface="Inter 1"/>
                  <a:ea typeface="Inter 1"/>
                  <a:cs typeface="Inter 1"/>
                  <a:sym typeface="Inter 1"/>
                </a:rPr>
                <a:t>Data and metadata</a:t>
              </a:r>
            </a:p>
            <a:p>
              <a:pPr algn="l" marL="456961" indent="-228481" lvl="1">
                <a:lnSpc>
                  <a:spcPts val="2963"/>
                </a:lnSpc>
                <a:buFont typeface="Arial"/>
                <a:buChar char="•"/>
              </a:pPr>
              <a:r>
                <a:rPr lang="en-US" sz="2116">
                  <a:solidFill>
                    <a:srgbClr val="000000"/>
                  </a:solidFill>
                  <a:latin typeface="Inter 1"/>
                  <a:ea typeface="Inter 1"/>
                  <a:cs typeface="Inter 1"/>
                  <a:sym typeface="Inter 1"/>
                </a:rPr>
                <a:t>Modelling and upscaling</a:t>
              </a:r>
            </a:p>
            <a:p>
              <a:pPr algn="l" marL="456961" indent="-228481" lvl="1">
                <a:lnSpc>
                  <a:spcPts val="2963"/>
                </a:lnSpc>
                <a:buFont typeface="Arial"/>
                <a:buChar char="•"/>
              </a:pPr>
              <a:r>
                <a:rPr lang="en-US" sz="2116">
                  <a:solidFill>
                    <a:srgbClr val="000000"/>
                  </a:solidFill>
                  <a:latin typeface="Inter 1"/>
                  <a:ea typeface="Inter 1"/>
                  <a:cs typeface="Inter 1"/>
                  <a:sym typeface="Inter 1"/>
                </a:rPr>
                <a:t>FARI data standards</a:t>
              </a:r>
            </a:p>
          </p:txBody>
        </p:sp>
      </p:grpSp>
      <p:grpSp>
        <p:nvGrpSpPr>
          <p:cNvPr name="Group 26" id="26"/>
          <p:cNvGrpSpPr/>
          <p:nvPr/>
        </p:nvGrpSpPr>
        <p:grpSpPr>
          <a:xfrm rot="0">
            <a:off x="12247283" y="7705736"/>
            <a:ext cx="5526367" cy="2307165"/>
            <a:chOff x="0" y="0"/>
            <a:chExt cx="7368489" cy="3076220"/>
          </a:xfrm>
        </p:grpSpPr>
        <p:grpSp>
          <p:nvGrpSpPr>
            <p:cNvPr name="Group 27" id="27"/>
            <p:cNvGrpSpPr/>
            <p:nvPr/>
          </p:nvGrpSpPr>
          <p:grpSpPr>
            <a:xfrm rot="0">
              <a:off x="0" y="338625"/>
              <a:ext cx="6745625" cy="2737596"/>
              <a:chOff x="0" y="0"/>
              <a:chExt cx="1189853" cy="482881"/>
            </a:xfrm>
          </p:grpSpPr>
          <p:sp>
            <p:nvSpPr>
              <p:cNvPr name="Freeform 28" id="28"/>
              <p:cNvSpPr/>
              <p:nvPr/>
            </p:nvSpPr>
            <p:spPr>
              <a:xfrm flipH="false" flipV="false" rot="0">
                <a:off x="0" y="0"/>
                <a:ext cx="1189853" cy="482881"/>
              </a:xfrm>
              <a:custGeom>
                <a:avLst/>
                <a:gdLst/>
                <a:ahLst/>
                <a:cxnLst/>
                <a:rect r="r" b="b" t="t" l="l"/>
                <a:pathLst>
                  <a:path h="482881" w="1189853">
                    <a:moveTo>
                      <a:pt x="87912" y="0"/>
                    </a:moveTo>
                    <a:lnTo>
                      <a:pt x="1101941" y="0"/>
                    </a:lnTo>
                    <a:cubicBezTo>
                      <a:pt x="1125257" y="0"/>
                      <a:pt x="1147617" y="9262"/>
                      <a:pt x="1164104" y="25749"/>
                    </a:cubicBezTo>
                    <a:cubicBezTo>
                      <a:pt x="1180591" y="42235"/>
                      <a:pt x="1189853" y="64596"/>
                      <a:pt x="1189853" y="87912"/>
                    </a:cubicBezTo>
                    <a:lnTo>
                      <a:pt x="1189853" y="394969"/>
                    </a:lnTo>
                    <a:cubicBezTo>
                      <a:pt x="1189853" y="418285"/>
                      <a:pt x="1180591" y="440646"/>
                      <a:pt x="1164104" y="457132"/>
                    </a:cubicBezTo>
                    <a:cubicBezTo>
                      <a:pt x="1147617" y="473619"/>
                      <a:pt x="1125257" y="482881"/>
                      <a:pt x="1101941" y="482881"/>
                    </a:cubicBezTo>
                    <a:lnTo>
                      <a:pt x="87912" y="482881"/>
                    </a:lnTo>
                    <a:cubicBezTo>
                      <a:pt x="64596" y="482881"/>
                      <a:pt x="42235" y="473619"/>
                      <a:pt x="25749" y="457132"/>
                    </a:cubicBezTo>
                    <a:cubicBezTo>
                      <a:pt x="9262" y="440646"/>
                      <a:pt x="0" y="418285"/>
                      <a:pt x="0" y="394969"/>
                    </a:cubicBezTo>
                    <a:lnTo>
                      <a:pt x="0" y="87912"/>
                    </a:lnTo>
                    <a:cubicBezTo>
                      <a:pt x="0" y="64596"/>
                      <a:pt x="9262" y="42235"/>
                      <a:pt x="25749" y="25749"/>
                    </a:cubicBezTo>
                    <a:cubicBezTo>
                      <a:pt x="42235" y="9262"/>
                      <a:pt x="64596" y="0"/>
                      <a:pt x="87912" y="0"/>
                    </a:cubicBezTo>
                    <a:close/>
                  </a:path>
                </a:pathLst>
              </a:custGeom>
              <a:solidFill>
                <a:srgbClr val="DCE8F8"/>
              </a:solidFill>
            </p:spPr>
          </p:sp>
          <p:sp>
            <p:nvSpPr>
              <p:cNvPr name="TextBox 29" id="29"/>
              <p:cNvSpPr txBox="true"/>
              <p:nvPr/>
            </p:nvSpPr>
            <p:spPr>
              <a:xfrm>
                <a:off x="0" y="-28575"/>
                <a:ext cx="1189853" cy="511456"/>
              </a:xfrm>
              <a:prstGeom prst="rect">
                <a:avLst/>
              </a:prstGeom>
            </p:spPr>
            <p:txBody>
              <a:bodyPr anchor="ctr" rtlCol="false" tIns="50800" lIns="50800" bIns="50800" rIns="50800"/>
              <a:lstStyle/>
              <a:p>
                <a:pPr algn="ctr">
                  <a:lnSpc>
                    <a:spcPts val="1959"/>
                  </a:lnSpc>
                  <a:spcBef>
                    <a:spcPct val="0"/>
                  </a:spcBef>
                </a:pPr>
              </a:p>
            </p:txBody>
          </p:sp>
        </p:grpSp>
        <p:grpSp>
          <p:nvGrpSpPr>
            <p:cNvPr name="Group 30" id="30"/>
            <p:cNvGrpSpPr/>
            <p:nvPr/>
          </p:nvGrpSpPr>
          <p:grpSpPr>
            <a:xfrm rot="0">
              <a:off x="0" y="338625"/>
              <a:ext cx="6745625" cy="819880"/>
              <a:chOff x="0" y="0"/>
              <a:chExt cx="1189834" cy="144595"/>
            </a:xfrm>
          </p:grpSpPr>
          <p:sp>
            <p:nvSpPr>
              <p:cNvPr name="Freeform 31" id="31"/>
              <p:cNvSpPr/>
              <p:nvPr/>
            </p:nvSpPr>
            <p:spPr>
              <a:xfrm flipH="false" flipV="false" rot="0">
                <a:off x="0" y="0"/>
                <a:ext cx="1189834" cy="144595"/>
              </a:xfrm>
              <a:custGeom>
                <a:avLst/>
                <a:gdLst/>
                <a:ahLst/>
                <a:cxnLst/>
                <a:rect r="r" b="b" t="t" l="l"/>
                <a:pathLst>
                  <a:path h="144595" w="1189834">
                    <a:moveTo>
                      <a:pt x="1189834" y="18508"/>
                    </a:moveTo>
                    <a:lnTo>
                      <a:pt x="1189834" y="126087"/>
                    </a:lnTo>
                    <a:cubicBezTo>
                      <a:pt x="1189834" y="136309"/>
                      <a:pt x="1181548" y="144595"/>
                      <a:pt x="1171326" y="144595"/>
                    </a:cubicBezTo>
                    <a:lnTo>
                      <a:pt x="18508" y="144595"/>
                    </a:lnTo>
                    <a:cubicBezTo>
                      <a:pt x="8286" y="144595"/>
                      <a:pt x="0" y="136309"/>
                      <a:pt x="0" y="126087"/>
                    </a:cubicBezTo>
                    <a:lnTo>
                      <a:pt x="0" y="18508"/>
                    </a:lnTo>
                    <a:cubicBezTo>
                      <a:pt x="0" y="8286"/>
                      <a:pt x="8286" y="0"/>
                      <a:pt x="18508" y="0"/>
                    </a:cubicBezTo>
                    <a:lnTo>
                      <a:pt x="1171326" y="0"/>
                    </a:lnTo>
                    <a:cubicBezTo>
                      <a:pt x="1181548" y="0"/>
                      <a:pt x="1189834" y="8286"/>
                      <a:pt x="1189834" y="18508"/>
                    </a:cubicBezTo>
                    <a:close/>
                  </a:path>
                </a:pathLst>
              </a:custGeom>
              <a:solidFill>
                <a:srgbClr val="3B70B6"/>
              </a:solidFill>
            </p:spPr>
          </p:sp>
          <p:sp>
            <p:nvSpPr>
              <p:cNvPr name="TextBox 32" id="32"/>
              <p:cNvSpPr txBox="true"/>
              <p:nvPr/>
            </p:nvSpPr>
            <p:spPr>
              <a:xfrm>
                <a:off x="0" y="-38100"/>
                <a:ext cx="1189834" cy="182695"/>
              </a:xfrm>
              <a:prstGeom prst="rect">
                <a:avLst/>
              </a:prstGeom>
            </p:spPr>
            <p:txBody>
              <a:bodyPr anchor="ctr" rtlCol="false" tIns="50800" lIns="50800" bIns="50800" rIns="50800"/>
              <a:lstStyle/>
              <a:p>
                <a:pPr algn="l">
                  <a:lnSpc>
                    <a:spcPts val="2239"/>
                  </a:lnSpc>
                  <a:spcBef>
                    <a:spcPct val="0"/>
                  </a:spcBef>
                </a:pPr>
                <a:r>
                  <a:rPr lang="en-US" sz="1599" b="true">
                    <a:solidFill>
                      <a:srgbClr val="FFFFFF"/>
                    </a:solidFill>
                    <a:latin typeface="Inter 1 Bold"/>
                    <a:ea typeface="Inter 1 Bold"/>
                    <a:cs typeface="Inter 1 Bold"/>
                    <a:sym typeface="Inter 1 Bold"/>
                  </a:rPr>
                  <a:t>Interface &amp; Synthesis Centre</a:t>
                </a:r>
              </a:p>
            </p:txBody>
          </p:sp>
        </p:grpSp>
        <p:grpSp>
          <p:nvGrpSpPr>
            <p:cNvPr name="Group 33" id="33"/>
            <p:cNvGrpSpPr/>
            <p:nvPr/>
          </p:nvGrpSpPr>
          <p:grpSpPr>
            <a:xfrm rot="0">
              <a:off x="5871359" y="0"/>
              <a:ext cx="1497130" cy="1497130"/>
              <a:chOff x="0" y="0"/>
              <a:chExt cx="812800" cy="812800"/>
            </a:xfrm>
          </p:grpSpPr>
          <p:sp>
            <p:nvSpPr>
              <p:cNvPr name="Freeform 34" id="3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70B6"/>
              </a:solidFill>
            </p:spPr>
          </p:sp>
          <p:sp>
            <p:nvSpPr>
              <p:cNvPr name="TextBox 35" id="35"/>
              <p:cNvSpPr txBox="true"/>
              <p:nvPr/>
            </p:nvSpPr>
            <p:spPr>
              <a:xfrm>
                <a:off x="76200" y="47625"/>
                <a:ext cx="660400" cy="688975"/>
              </a:xfrm>
              <a:prstGeom prst="rect">
                <a:avLst/>
              </a:prstGeom>
            </p:spPr>
            <p:txBody>
              <a:bodyPr anchor="ctr" rtlCol="false" tIns="50800" lIns="50800" bIns="50800" rIns="50800"/>
              <a:lstStyle/>
              <a:p>
                <a:pPr algn="ctr">
                  <a:lnSpc>
                    <a:spcPts val="1959"/>
                  </a:lnSpc>
                </a:pPr>
              </a:p>
            </p:txBody>
          </p:sp>
        </p:grpSp>
        <p:sp>
          <p:nvSpPr>
            <p:cNvPr name="Freeform 36" id="36"/>
            <p:cNvSpPr/>
            <p:nvPr/>
          </p:nvSpPr>
          <p:spPr>
            <a:xfrm flipH="false" flipV="false" rot="0">
              <a:off x="6124747" y="253388"/>
              <a:ext cx="990354" cy="990354"/>
            </a:xfrm>
            <a:custGeom>
              <a:avLst/>
              <a:gdLst/>
              <a:ahLst/>
              <a:cxnLst/>
              <a:rect r="r" b="b" t="t" l="l"/>
              <a:pathLst>
                <a:path h="990354" w="990354">
                  <a:moveTo>
                    <a:pt x="0" y="0"/>
                  </a:moveTo>
                  <a:lnTo>
                    <a:pt x="990354" y="0"/>
                  </a:lnTo>
                  <a:lnTo>
                    <a:pt x="990354" y="990354"/>
                  </a:lnTo>
                  <a:lnTo>
                    <a:pt x="0" y="9903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37" id="37"/>
            <p:cNvSpPr txBox="true"/>
            <p:nvPr/>
          </p:nvSpPr>
          <p:spPr>
            <a:xfrm rot="0">
              <a:off x="223519" y="1302593"/>
              <a:ext cx="5647840" cy="1468821"/>
            </a:xfrm>
            <a:prstGeom prst="rect">
              <a:avLst/>
            </a:prstGeom>
          </p:spPr>
          <p:txBody>
            <a:bodyPr anchor="t" rtlCol="false" tIns="0" lIns="0" bIns="0" rIns="0">
              <a:spAutoFit/>
            </a:bodyPr>
            <a:lstStyle/>
            <a:p>
              <a:pPr algn="l" marL="456961" indent="-228481" lvl="1">
                <a:lnSpc>
                  <a:spcPts val="2963"/>
                </a:lnSpc>
                <a:buFont typeface="Arial"/>
                <a:buChar char="•"/>
              </a:pPr>
              <a:r>
                <a:rPr lang="en-US" sz="2116">
                  <a:solidFill>
                    <a:srgbClr val="000000"/>
                  </a:solidFill>
                  <a:latin typeface="Inter 1"/>
                  <a:ea typeface="Inter 1"/>
                  <a:cs typeface="Inter 1"/>
                  <a:sym typeface="Inter 1"/>
                </a:rPr>
                <a:t>Science-policy integration</a:t>
              </a:r>
            </a:p>
            <a:p>
              <a:pPr algn="l" marL="456961" indent="-228481" lvl="1">
                <a:lnSpc>
                  <a:spcPts val="2963"/>
                </a:lnSpc>
                <a:buFont typeface="Arial"/>
                <a:buChar char="•"/>
              </a:pPr>
              <a:r>
                <a:rPr lang="en-US" sz="2116">
                  <a:solidFill>
                    <a:srgbClr val="000000"/>
                  </a:solidFill>
                  <a:latin typeface="Inter 1"/>
                  <a:ea typeface="Inter 1"/>
                  <a:cs typeface="Inter 1"/>
                  <a:sym typeface="Inter 1"/>
                </a:rPr>
                <a:t>Cross-disciplinary synthesis</a:t>
              </a:r>
            </a:p>
            <a:p>
              <a:pPr algn="l" marL="456961" indent="-228481" lvl="1">
                <a:lnSpc>
                  <a:spcPts val="2963"/>
                </a:lnSpc>
                <a:buFont typeface="Arial"/>
                <a:buChar char="•"/>
              </a:pPr>
              <a:r>
                <a:rPr lang="en-US" sz="2116">
                  <a:solidFill>
                    <a:srgbClr val="000000"/>
                  </a:solidFill>
                  <a:latin typeface="Inter 1"/>
                  <a:ea typeface="Inter 1"/>
                  <a:cs typeface="Inter 1"/>
                  <a:sym typeface="Inter 1"/>
                </a:rPr>
                <a:t>Stakeholder engagement</a:t>
              </a:r>
            </a:p>
          </p:txBody>
        </p:sp>
      </p:grpSp>
      <p:sp>
        <p:nvSpPr>
          <p:cNvPr name="TextBox 38" id="38"/>
          <p:cNvSpPr txBox="true"/>
          <p:nvPr/>
        </p:nvSpPr>
        <p:spPr>
          <a:xfrm rot="0">
            <a:off x="5771721" y="7377731"/>
            <a:ext cx="6443167" cy="358740"/>
          </a:xfrm>
          <a:prstGeom prst="rect">
            <a:avLst/>
          </a:prstGeom>
        </p:spPr>
        <p:txBody>
          <a:bodyPr anchor="t" rtlCol="false" tIns="0" lIns="0" bIns="0" rIns="0">
            <a:spAutoFit/>
          </a:bodyPr>
          <a:lstStyle/>
          <a:p>
            <a:pPr algn="ctr">
              <a:lnSpc>
                <a:spcPts val="2963"/>
              </a:lnSpc>
              <a:spcBef>
                <a:spcPct val="0"/>
              </a:spcBef>
            </a:pPr>
            <a:r>
              <a:rPr lang="en-US" b="true" sz="2116">
                <a:solidFill>
                  <a:srgbClr val="000000"/>
                </a:solidFill>
                <a:latin typeface="Inter 1 Bold"/>
                <a:ea typeface="Inter 1 Bold"/>
                <a:cs typeface="Inter 1 Bold"/>
                <a:sym typeface="Inter 1 Bold"/>
              </a:rPr>
              <a:t>SERVICE CENTRES</a:t>
            </a:r>
          </a:p>
        </p:txBody>
      </p:sp>
      <p:sp>
        <p:nvSpPr>
          <p:cNvPr name="TextBox 39" id="39"/>
          <p:cNvSpPr txBox="true"/>
          <p:nvPr/>
        </p:nvSpPr>
        <p:spPr>
          <a:xfrm rot="0">
            <a:off x="13197273" y="464024"/>
            <a:ext cx="3695308" cy="733140"/>
          </a:xfrm>
          <a:prstGeom prst="rect">
            <a:avLst/>
          </a:prstGeom>
        </p:spPr>
        <p:txBody>
          <a:bodyPr anchor="t" rtlCol="false" tIns="0" lIns="0" bIns="0" rIns="0">
            <a:spAutoFit/>
          </a:bodyPr>
          <a:lstStyle/>
          <a:p>
            <a:pPr algn="ctr">
              <a:lnSpc>
                <a:spcPts val="2963"/>
              </a:lnSpc>
              <a:spcBef>
                <a:spcPct val="0"/>
              </a:spcBef>
            </a:pPr>
            <a:r>
              <a:rPr lang="en-US" b="true" sz="2116">
                <a:solidFill>
                  <a:srgbClr val="000000"/>
                </a:solidFill>
                <a:latin typeface="Inter 1 Bold"/>
                <a:ea typeface="Inter 1 Bold"/>
                <a:cs typeface="Inter 1 Bold"/>
                <a:sym typeface="Inter 1 Bold"/>
              </a:rPr>
              <a:t>ANAEE'S SERVICES TO ITS USER COMMUNITY</a:t>
            </a:r>
          </a:p>
        </p:txBody>
      </p:sp>
      <p:sp>
        <p:nvSpPr>
          <p:cNvPr name="AutoShape 40" id="40"/>
          <p:cNvSpPr/>
          <p:nvPr/>
        </p:nvSpPr>
        <p:spPr>
          <a:xfrm>
            <a:off x="5771721" y="9149823"/>
            <a:ext cx="435827" cy="0"/>
          </a:xfrm>
          <a:prstGeom prst="line">
            <a:avLst/>
          </a:prstGeom>
          <a:ln cap="flat" w="47625">
            <a:solidFill>
              <a:srgbClr val="7ECB77"/>
            </a:solidFill>
            <a:prstDash val="solid"/>
            <a:headEnd type="triangle" len="med" w="lg"/>
            <a:tailEnd type="triangle" len="med" w="lg"/>
          </a:ln>
        </p:spPr>
      </p:sp>
      <p:sp>
        <p:nvSpPr>
          <p:cNvPr name="AutoShape 41" id="41"/>
          <p:cNvSpPr/>
          <p:nvPr/>
        </p:nvSpPr>
        <p:spPr>
          <a:xfrm>
            <a:off x="11648279" y="9171423"/>
            <a:ext cx="435827" cy="0"/>
          </a:xfrm>
          <a:prstGeom prst="line">
            <a:avLst/>
          </a:prstGeom>
          <a:ln cap="flat" w="47625">
            <a:solidFill>
              <a:srgbClr val="7ECB77"/>
            </a:solidFill>
            <a:prstDash val="solid"/>
            <a:headEnd type="triangle" len="med" w="lg"/>
            <a:tailEnd type="triangle" len="med" w="lg"/>
          </a:ln>
        </p:spPr>
      </p:sp>
      <p:sp>
        <p:nvSpPr>
          <p:cNvPr name="AutoShape 42" id="42"/>
          <p:cNvSpPr/>
          <p:nvPr/>
        </p:nvSpPr>
        <p:spPr>
          <a:xfrm>
            <a:off x="9194878" y="3225522"/>
            <a:ext cx="0" cy="701089"/>
          </a:xfrm>
          <a:prstGeom prst="line">
            <a:avLst/>
          </a:prstGeom>
          <a:ln cap="flat" w="47625">
            <a:solidFill>
              <a:srgbClr val="7ECB77"/>
            </a:solidFill>
            <a:prstDash val="solid"/>
            <a:headEnd type="triangle" len="med" w="lg"/>
            <a:tailEnd type="triangle" len="med" w="lg"/>
          </a:ln>
        </p:spPr>
      </p:sp>
      <p:sp>
        <p:nvSpPr>
          <p:cNvPr name="AutoShape 43" id="43"/>
          <p:cNvSpPr/>
          <p:nvPr/>
        </p:nvSpPr>
        <p:spPr>
          <a:xfrm>
            <a:off x="3132208" y="6936053"/>
            <a:ext cx="0" cy="800419"/>
          </a:xfrm>
          <a:prstGeom prst="line">
            <a:avLst/>
          </a:prstGeom>
          <a:ln cap="flat" w="47625">
            <a:solidFill>
              <a:srgbClr val="7ECB77"/>
            </a:solidFill>
            <a:prstDash val="solid"/>
            <a:headEnd type="triangle" len="med" w="lg"/>
            <a:tailEnd type="triangle" len="med" w="lg"/>
          </a:ln>
        </p:spPr>
      </p:sp>
      <p:sp>
        <p:nvSpPr>
          <p:cNvPr name="AutoShape 44" id="44"/>
          <p:cNvSpPr/>
          <p:nvPr/>
        </p:nvSpPr>
        <p:spPr>
          <a:xfrm>
            <a:off x="14981667" y="6936053"/>
            <a:ext cx="0" cy="865327"/>
          </a:xfrm>
          <a:prstGeom prst="line">
            <a:avLst/>
          </a:prstGeom>
          <a:ln cap="flat" w="47625">
            <a:solidFill>
              <a:srgbClr val="7ECB77"/>
            </a:solidFill>
            <a:prstDash val="solid"/>
            <a:headEnd type="triangle" len="med" w="lg"/>
            <a:tailEnd type="triangle" len="med" w="lg"/>
          </a:ln>
        </p:spPr>
      </p:sp>
      <p:sp>
        <p:nvSpPr>
          <p:cNvPr name="AutoShape 45" id="45"/>
          <p:cNvSpPr/>
          <p:nvPr/>
        </p:nvSpPr>
        <p:spPr>
          <a:xfrm flipV="true">
            <a:off x="3132208" y="7280454"/>
            <a:ext cx="11827858" cy="0"/>
          </a:xfrm>
          <a:prstGeom prst="line">
            <a:avLst/>
          </a:prstGeom>
          <a:ln cap="flat" w="47625">
            <a:solidFill>
              <a:srgbClr val="7ECB77"/>
            </a:solidFill>
            <a:prstDash val="solid"/>
            <a:headEnd type="none" len="sm" w="sm"/>
            <a:tailEnd type="none" len="sm" w="sm"/>
          </a:ln>
        </p:spPr>
      </p:sp>
      <p:sp>
        <p:nvSpPr>
          <p:cNvPr name="AutoShape 46" id="46"/>
          <p:cNvSpPr/>
          <p:nvPr/>
        </p:nvSpPr>
        <p:spPr>
          <a:xfrm flipH="true">
            <a:off x="8971731" y="6750523"/>
            <a:ext cx="0" cy="440662"/>
          </a:xfrm>
          <a:prstGeom prst="line">
            <a:avLst/>
          </a:prstGeom>
          <a:ln cap="flat" w="47625">
            <a:solidFill>
              <a:srgbClr val="7ECB77"/>
            </a:solidFill>
            <a:prstDash val="solid"/>
            <a:headEnd type="triangle" len="med" w="lg"/>
            <a:tailEnd type="triangle" len="med" w="lg"/>
          </a:ln>
        </p:spPr>
      </p:sp>
      <p:grpSp>
        <p:nvGrpSpPr>
          <p:cNvPr name="Group 47" id="47"/>
          <p:cNvGrpSpPr/>
          <p:nvPr/>
        </p:nvGrpSpPr>
        <p:grpSpPr>
          <a:xfrm rot="0">
            <a:off x="6236294" y="4328141"/>
            <a:ext cx="5514022" cy="2397912"/>
            <a:chOff x="0" y="0"/>
            <a:chExt cx="7352029" cy="3197216"/>
          </a:xfrm>
        </p:grpSpPr>
        <p:grpSp>
          <p:nvGrpSpPr>
            <p:cNvPr name="Group 48" id="48"/>
            <p:cNvGrpSpPr/>
            <p:nvPr/>
          </p:nvGrpSpPr>
          <p:grpSpPr>
            <a:xfrm rot="0">
              <a:off x="0" y="204565"/>
              <a:ext cx="7117235" cy="2992651"/>
              <a:chOff x="0" y="0"/>
              <a:chExt cx="1255401" cy="527870"/>
            </a:xfrm>
          </p:grpSpPr>
          <p:sp>
            <p:nvSpPr>
              <p:cNvPr name="Freeform 49" id="49"/>
              <p:cNvSpPr/>
              <p:nvPr/>
            </p:nvSpPr>
            <p:spPr>
              <a:xfrm flipH="false" flipV="false" rot="0">
                <a:off x="0" y="0"/>
                <a:ext cx="1255401" cy="527870"/>
              </a:xfrm>
              <a:custGeom>
                <a:avLst/>
                <a:gdLst/>
                <a:ahLst/>
                <a:cxnLst/>
                <a:rect r="r" b="b" t="t" l="l"/>
                <a:pathLst>
                  <a:path h="527870" w="1255401">
                    <a:moveTo>
                      <a:pt x="55114" y="0"/>
                    </a:moveTo>
                    <a:lnTo>
                      <a:pt x="1200287" y="0"/>
                    </a:lnTo>
                    <a:cubicBezTo>
                      <a:pt x="1214904" y="0"/>
                      <a:pt x="1228922" y="5807"/>
                      <a:pt x="1239258" y="16142"/>
                    </a:cubicBezTo>
                    <a:cubicBezTo>
                      <a:pt x="1249594" y="26478"/>
                      <a:pt x="1255401" y="40497"/>
                      <a:pt x="1255401" y="55114"/>
                    </a:cubicBezTo>
                    <a:lnTo>
                      <a:pt x="1255401" y="472756"/>
                    </a:lnTo>
                    <a:cubicBezTo>
                      <a:pt x="1255401" y="487373"/>
                      <a:pt x="1249594" y="501392"/>
                      <a:pt x="1239258" y="511728"/>
                    </a:cubicBezTo>
                    <a:cubicBezTo>
                      <a:pt x="1228922" y="522063"/>
                      <a:pt x="1214904" y="527870"/>
                      <a:pt x="1200287" y="527870"/>
                    </a:cubicBezTo>
                    <a:lnTo>
                      <a:pt x="55114" y="527870"/>
                    </a:lnTo>
                    <a:cubicBezTo>
                      <a:pt x="24675" y="527870"/>
                      <a:pt x="0" y="503195"/>
                      <a:pt x="0" y="472756"/>
                    </a:cubicBezTo>
                    <a:lnTo>
                      <a:pt x="0" y="55114"/>
                    </a:lnTo>
                    <a:cubicBezTo>
                      <a:pt x="0" y="40497"/>
                      <a:pt x="5807" y="26478"/>
                      <a:pt x="16142" y="16142"/>
                    </a:cubicBezTo>
                    <a:cubicBezTo>
                      <a:pt x="26478" y="5807"/>
                      <a:pt x="40497" y="0"/>
                      <a:pt x="55114" y="0"/>
                    </a:cubicBezTo>
                    <a:close/>
                  </a:path>
                </a:pathLst>
              </a:custGeom>
              <a:solidFill>
                <a:srgbClr val="C7DFD0"/>
              </a:solidFill>
            </p:spPr>
          </p:sp>
          <p:sp>
            <p:nvSpPr>
              <p:cNvPr name="TextBox 50" id="50"/>
              <p:cNvSpPr txBox="true"/>
              <p:nvPr/>
            </p:nvSpPr>
            <p:spPr>
              <a:xfrm>
                <a:off x="0" y="-28575"/>
                <a:ext cx="1255401" cy="556445"/>
              </a:xfrm>
              <a:prstGeom prst="rect">
                <a:avLst/>
              </a:prstGeom>
            </p:spPr>
            <p:txBody>
              <a:bodyPr anchor="ctr" rtlCol="false" tIns="50800" lIns="50800" bIns="50800" rIns="50800"/>
              <a:lstStyle/>
              <a:p>
                <a:pPr algn="ctr">
                  <a:lnSpc>
                    <a:spcPts val="1960"/>
                  </a:lnSpc>
                  <a:spcBef>
                    <a:spcPct val="0"/>
                  </a:spcBef>
                </a:pPr>
              </a:p>
            </p:txBody>
          </p:sp>
        </p:grpSp>
        <p:grpSp>
          <p:nvGrpSpPr>
            <p:cNvPr name="Group 51" id="51"/>
            <p:cNvGrpSpPr/>
            <p:nvPr/>
          </p:nvGrpSpPr>
          <p:grpSpPr>
            <a:xfrm rot="0">
              <a:off x="0" y="204565"/>
              <a:ext cx="7117235" cy="819880"/>
              <a:chOff x="0" y="0"/>
              <a:chExt cx="1255381" cy="144595"/>
            </a:xfrm>
          </p:grpSpPr>
          <p:sp>
            <p:nvSpPr>
              <p:cNvPr name="Freeform 52" id="52"/>
              <p:cNvSpPr/>
              <p:nvPr/>
            </p:nvSpPr>
            <p:spPr>
              <a:xfrm flipH="false" flipV="false" rot="0">
                <a:off x="0" y="0"/>
                <a:ext cx="1255381" cy="144595"/>
              </a:xfrm>
              <a:custGeom>
                <a:avLst/>
                <a:gdLst/>
                <a:ahLst/>
                <a:cxnLst/>
                <a:rect r="r" b="b" t="t" l="l"/>
                <a:pathLst>
                  <a:path h="144595" w="1255381">
                    <a:moveTo>
                      <a:pt x="1255381" y="11603"/>
                    </a:moveTo>
                    <a:lnTo>
                      <a:pt x="1255381" y="132992"/>
                    </a:lnTo>
                    <a:cubicBezTo>
                      <a:pt x="1255381" y="139400"/>
                      <a:pt x="1250186" y="144595"/>
                      <a:pt x="1243778" y="144595"/>
                    </a:cubicBezTo>
                    <a:lnTo>
                      <a:pt x="11603" y="144595"/>
                    </a:lnTo>
                    <a:cubicBezTo>
                      <a:pt x="5195" y="144595"/>
                      <a:pt x="0" y="139400"/>
                      <a:pt x="0" y="132992"/>
                    </a:cubicBezTo>
                    <a:lnTo>
                      <a:pt x="0" y="11603"/>
                    </a:lnTo>
                    <a:cubicBezTo>
                      <a:pt x="0" y="5195"/>
                      <a:pt x="5195" y="0"/>
                      <a:pt x="11603" y="0"/>
                    </a:cubicBezTo>
                    <a:lnTo>
                      <a:pt x="1243778" y="0"/>
                    </a:lnTo>
                    <a:cubicBezTo>
                      <a:pt x="1250186" y="0"/>
                      <a:pt x="1255381" y="5195"/>
                      <a:pt x="1255381" y="11603"/>
                    </a:cubicBezTo>
                    <a:close/>
                  </a:path>
                </a:pathLst>
              </a:custGeom>
              <a:solidFill>
                <a:srgbClr val="2B523A"/>
              </a:solidFill>
            </p:spPr>
          </p:sp>
          <p:sp>
            <p:nvSpPr>
              <p:cNvPr name="TextBox 53" id="53"/>
              <p:cNvSpPr txBox="true"/>
              <p:nvPr/>
            </p:nvSpPr>
            <p:spPr>
              <a:xfrm>
                <a:off x="0" y="-38100"/>
                <a:ext cx="1255381" cy="182695"/>
              </a:xfrm>
              <a:prstGeom prst="rect">
                <a:avLst/>
              </a:prstGeom>
            </p:spPr>
            <p:txBody>
              <a:bodyPr anchor="ctr" rtlCol="false" tIns="50800" lIns="50800" bIns="50800" rIns="50800"/>
              <a:lstStyle/>
              <a:p>
                <a:pPr algn="l">
                  <a:lnSpc>
                    <a:spcPts val="2239"/>
                  </a:lnSpc>
                  <a:spcBef>
                    <a:spcPct val="0"/>
                  </a:spcBef>
                </a:pPr>
                <a:r>
                  <a:rPr lang="en-US" sz="1599" b="true">
                    <a:solidFill>
                      <a:srgbClr val="FFFFFF"/>
                    </a:solidFill>
                    <a:latin typeface="Inter 1 Bold"/>
                    <a:ea typeface="Inter 1 Bold"/>
                    <a:cs typeface="Inter 1 Bold"/>
                    <a:sym typeface="Inter 1 Bold"/>
                  </a:rPr>
                  <a:t>Central Hub</a:t>
                </a:r>
              </a:p>
            </p:txBody>
          </p:sp>
        </p:grpSp>
        <p:grpSp>
          <p:nvGrpSpPr>
            <p:cNvPr name="Group 54" id="54"/>
            <p:cNvGrpSpPr/>
            <p:nvPr/>
          </p:nvGrpSpPr>
          <p:grpSpPr>
            <a:xfrm rot="0">
              <a:off x="5854899" y="0"/>
              <a:ext cx="1497130" cy="1497130"/>
              <a:chOff x="0" y="0"/>
              <a:chExt cx="812800" cy="812800"/>
            </a:xfrm>
          </p:grpSpPr>
          <p:sp>
            <p:nvSpPr>
              <p:cNvPr name="Freeform 55" id="5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523A"/>
              </a:solidFill>
            </p:spPr>
          </p:sp>
          <p:sp>
            <p:nvSpPr>
              <p:cNvPr name="TextBox 56" id="56"/>
              <p:cNvSpPr txBox="true"/>
              <p:nvPr/>
            </p:nvSpPr>
            <p:spPr>
              <a:xfrm>
                <a:off x="76200" y="47625"/>
                <a:ext cx="660400" cy="688975"/>
              </a:xfrm>
              <a:prstGeom prst="rect">
                <a:avLst/>
              </a:prstGeom>
            </p:spPr>
            <p:txBody>
              <a:bodyPr anchor="ctr" rtlCol="false" tIns="50800" lIns="50800" bIns="50800" rIns="50800"/>
              <a:lstStyle/>
              <a:p>
                <a:pPr algn="ctr">
                  <a:lnSpc>
                    <a:spcPts val="1960"/>
                  </a:lnSpc>
                </a:pPr>
              </a:p>
            </p:txBody>
          </p:sp>
        </p:grpSp>
        <p:sp>
          <p:nvSpPr>
            <p:cNvPr name="Freeform 57" id="57"/>
            <p:cNvSpPr/>
            <p:nvPr/>
          </p:nvSpPr>
          <p:spPr>
            <a:xfrm flipH="false" flipV="false" rot="5338573">
              <a:off x="6126952" y="165122"/>
              <a:ext cx="953024" cy="1081446"/>
            </a:xfrm>
            <a:custGeom>
              <a:avLst/>
              <a:gdLst/>
              <a:ahLst/>
              <a:cxnLst/>
              <a:rect r="r" b="b" t="t" l="l"/>
              <a:pathLst>
                <a:path h="1081446" w="953024">
                  <a:moveTo>
                    <a:pt x="0" y="0"/>
                  </a:moveTo>
                  <a:lnTo>
                    <a:pt x="953024" y="0"/>
                  </a:lnTo>
                  <a:lnTo>
                    <a:pt x="953024" y="1081445"/>
                  </a:lnTo>
                  <a:lnTo>
                    <a:pt x="0" y="10814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58" id="58"/>
            <p:cNvSpPr txBox="true"/>
            <p:nvPr/>
          </p:nvSpPr>
          <p:spPr>
            <a:xfrm rot="0">
              <a:off x="365216" y="1164510"/>
              <a:ext cx="6484804" cy="1464021"/>
            </a:xfrm>
            <a:prstGeom prst="rect">
              <a:avLst/>
            </a:prstGeom>
          </p:spPr>
          <p:txBody>
            <a:bodyPr anchor="t" rtlCol="false" tIns="0" lIns="0" bIns="0" rIns="0">
              <a:spAutoFit/>
            </a:bodyPr>
            <a:lstStyle/>
            <a:p>
              <a:pPr algn="l" marL="456961" indent="-228481" lvl="1">
                <a:lnSpc>
                  <a:spcPts val="2963"/>
                </a:lnSpc>
                <a:buFont typeface="Arial"/>
                <a:buChar char="•"/>
              </a:pPr>
              <a:r>
                <a:rPr lang="en-US" sz="2116">
                  <a:solidFill>
                    <a:srgbClr val="000000"/>
                  </a:solidFill>
                  <a:latin typeface="Inter 1"/>
                  <a:ea typeface="Inter 1"/>
                  <a:cs typeface="Inter 1"/>
                  <a:sym typeface="Inter 1"/>
                </a:rPr>
                <a:t>Single-entry access</a:t>
              </a:r>
            </a:p>
            <a:p>
              <a:pPr algn="l" marL="456961" indent="-228481" lvl="1">
                <a:lnSpc>
                  <a:spcPts val="2963"/>
                </a:lnSpc>
                <a:buFont typeface="Arial"/>
                <a:buChar char="•"/>
              </a:pPr>
              <a:r>
                <a:rPr lang="en-US" sz="2116">
                  <a:solidFill>
                    <a:srgbClr val="000000"/>
                  </a:solidFill>
                  <a:latin typeface="Inter 1"/>
                  <a:ea typeface="Inter 1"/>
                  <a:cs typeface="Inter 1"/>
                  <a:sym typeface="Inter 1"/>
                </a:rPr>
                <a:t>Coordination and management</a:t>
              </a:r>
            </a:p>
            <a:p>
              <a:pPr algn="l" marL="456961" indent="-228481" lvl="1">
                <a:lnSpc>
                  <a:spcPts val="2963"/>
                </a:lnSpc>
                <a:buFont typeface="Arial"/>
                <a:buChar char="•"/>
              </a:pPr>
              <a:r>
                <a:rPr lang="en-US" sz="2116">
                  <a:solidFill>
                    <a:srgbClr val="000000"/>
                  </a:solidFill>
                  <a:latin typeface="Inter 1"/>
                  <a:ea typeface="Inter 1"/>
                  <a:cs typeface="Inter 1"/>
                  <a:sym typeface="Inter 1"/>
                </a:rPr>
                <a:t>Strategy and visibility</a:t>
              </a:r>
            </a:p>
          </p:txBody>
        </p:sp>
      </p:grpSp>
      <p:grpSp>
        <p:nvGrpSpPr>
          <p:cNvPr name="Group 59" id="59"/>
          <p:cNvGrpSpPr/>
          <p:nvPr/>
        </p:nvGrpSpPr>
        <p:grpSpPr>
          <a:xfrm rot="0">
            <a:off x="3416409" y="0"/>
            <a:ext cx="8798479" cy="3171457"/>
            <a:chOff x="0" y="0"/>
            <a:chExt cx="11731305" cy="4228609"/>
          </a:xfrm>
        </p:grpSpPr>
        <p:grpSp>
          <p:nvGrpSpPr>
            <p:cNvPr name="Group 60" id="60"/>
            <p:cNvGrpSpPr/>
            <p:nvPr/>
          </p:nvGrpSpPr>
          <p:grpSpPr>
            <a:xfrm rot="0">
              <a:off x="3140416" y="669168"/>
              <a:ext cx="8590889" cy="3559441"/>
              <a:chOff x="0" y="0"/>
              <a:chExt cx="1515337" cy="627846"/>
            </a:xfrm>
          </p:grpSpPr>
          <p:sp>
            <p:nvSpPr>
              <p:cNvPr name="Freeform 61" id="61"/>
              <p:cNvSpPr/>
              <p:nvPr/>
            </p:nvSpPr>
            <p:spPr>
              <a:xfrm flipH="false" flipV="false" rot="0">
                <a:off x="0" y="0"/>
                <a:ext cx="1515337" cy="627845"/>
              </a:xfrm>
              <a:custGeom>
                <a:avLst/>
                <a:gdLst/>
                <a:ahLst/>
                <a:cxnLst/>
                <a:rect r="r" b="b" t="t" l="l"/>
                <a:pathLst>
                  <a:path h="627845" w="1515337">
                    <a:moveTo>
                      <a:pt x="45660" y="0"/>
                    </a:moveTo>
                    <a:lnTo>
                      <a:pt x="1469677" y="0"/>
                    </a:lnTo>
                    <a:cubicBezTo>
                      <a:pt x="1481787" y="0"/>
                      <a:pt x="1493400" y="4811"/>
                      <a:pt x="1501963" y="13373"/>
                    </a:cubicBezTo>
                    <a:cubicBezTo>
                      <a:pt x="1510526" y="21936"/>
                      <a:pt x="1515337" y="33550"/>
                      <a:pt x="1515337" y="45660"/>
                    </a:cubicBezTo>
                    <a:lnTo>
                      <a:pt x="1515337" y="582186"/>
                    </a:lnTo>
                    <a:cubicBezTo>
                      <a:pt x="1515337" y="594296"/>
                      <a:pt x="1510526" y="605909"/>
                      <a:pt x="1501963" y="614472"/>
                    </a:cubicBezTo>
                    <a:cubicBezTo>
                      <a:pt x="1493400" y="623035"/>
                      <a:pt x="1481787" y="627845"/>
                      <a:pt x="1469677" y="627845"/>
                    </a:cubicBezTo>
                    <a:lnTo>
                      <a:pt x="45660" y="627845"/>
                    </a:lnTo>
                    <a:cubicBezTo>
                      <a:pt x="33550" y="627845"/>
                      <a:pt x="21936" y="623035"/>
                      <a:pt x="13373" y="614472"/>
                    </a:cubicBezTo>
                    <a:cubicBezTo>
                      <a:pt x="4811" y="605909"/>
                      <a:pt x="0" y="594296"/>
                      <a:pt x="0" y="582186"/>
                    </a:cubicBezTo>
                    <a:lnTo>
                      <a:pt x="0" y="45660"/>
                    </a:lnTo>
                    <a:cubicBezTo>
                      <a:pt x="0" y="33550"/>
                      <a:pt x="4811" y="21936"/>
                      <a:pt x="13373" y="13373"/>
                    </a:cubicBezTo>
                    <a:cubicBezTo>
                      <a:pt x="21936" y="4811"/>
                      <a:pt x="33550" y="0"/>
                      <a:pt x="45660" y="0"/>
                    </a:cubicBezTo>
                    <a:close/>
                  </a:path>
                </a:pathLst>
              </a:custGeom>
              <a:solidFill>
                <a:srgbClr val="F8E5B3"/>
              </a:solidFill>
            </p:spPr>
          </p:sp>
          <p:sp>
            <p:nvSpPr>
              <p:cNvPr name="TextBox 62" id="62"/>
              <p:cNvSpPr txBox="true"/>
              <p:nvPr/>
            </p:nvSpPr>
            <p:spPr>
              <a:xfrm>
                <a:off x="0" y="-28575"/>
                <a:ext cx="1515337" cy="656421"/>
              </a:xfrm>
              <a:prstGeom prst="rect">
                <a:avLst/>
              </a:prstGeom>
            </p:spPr>
            <p:txBody>
              <a:bodyPr anchor="ctr" rtlCol="false" tIns="50800" lIns="50800" bIns="50800" rIns="50800"/>
              <a:lstStyle/>
              <a:p>
                <a:pPr algn="ctr">
                  <a:lnSpc>
                    <a:spcPts val="1960"/>
                  </a:lnSpc>
                  <a:spcBef>
                    <a:spcPct val="0"/>
                  </a:spcBef>
                </a:pPr>
              </a:p>
            </p:txBody>
          </p:sp>
        </p:grpSp>
        <p:grpSp>
          <p:nvGrpSpPr>
            <p:cNvPr name="Group 63" id="63"/>
            <p:cNvGrpSpPr/>
            <p:nvPr/>
          </p:nvGrpSpPr>
          <p:grpSpPr>
            <a:xfrm rot="0">
              <a:off x="3140416" y="669168"/>
              <a:ext cx="8590889" cy="819880"/>
              <a:chOff x="0" y="0"/>
              <a:chExt cx="1515313" cy="144595"/>
            </a:xfrm>
          </p:grpSpPr>
          <p:sp>
            <p:nvSpPr>
              <p:cNvPr name="Freeform 64" id="64"/>
              <p:cNvSpPr/>
              <p:nvPr/>
            </p:nvSpPr>
            <p:spPr>
              <a:xfrm flipH="false" flipV="false" rot="0">
                <a:off x="0" y="0"/>
                <a:ext cx="1515313" cy="144595"/>
              </a:xfrm>
              <a:custGeom>
                <a:avLst/>
                <a:gdLst/>
                <a:ahLst/>
                <a:cxnLst/>
                <a:rect r="r" b="b" t="t" l="l"/>
                <a:pathLst>
                  <a:path h="144595" w="1515313">
                    <a:moveTo>
                      <a:pt x="1515313" y="9613"/>
                    </a:moveTo>
                    <a:lnTo>
                      <a:pt x="1515313" y="134983"/>
                    </a:lnTo>
                    <a:cubicBezTo>
                      <a:pt x="1515313" y="140291"/>
                      <a:pt x="1511009" y="144595"/>
                      <a:pt x="1505700" y="144595"/>
                    </a:cubicBezTo>
                    <a:lnTo>
                      <a:pt x="9613" y="144595"/>
                    </a:lnTo>
                    <a:cubicBezTo>
                      <a:pt x="4304" y="144595"/>
                      <a:pt x="0" y="140291"/>
                      <a:pt x="0" y="134983"/>
                    </a:cubicBezTo>
                    <a:lnTo>
                      <a:pt x="0" y="9613"/>
                    </a:lnTo>
                    <a:cubicBezTo>
                      <a:pt x="0" y="4304"/>
                      <a:pt x="4304" y="0"/>
                      <a:pt x="9613" y="0"/>
                    </a:cubicBezTo>
                    <a:lnTo>
                      <a:pt x="1505700" y="0"/>
                    </a:lnTo>
                    <a:cubicBezTo>
                      <a:pt x="1508250" y="0"/>
                      <a:pt x="1510695" y="1013"/>
                      <a:pt x="1512497" y="2815"/>
                    </a:cubicBezTo>
                    <a:cubicBezTo>
                      <a:pt x="1514300" y="4618"/>
                      <a:pt x="1515313" y="7063"/>
                      <a:pt x="1515313" y="9613"/>
                    </a:cubicBezTo>
                    <a:close/>
                  </a:path>
                </a:pathLst>
              </a:custGeom>
              <a:solidFill>
                <a:srgbClr val="CD3C23"/>
              </a:solidFill>
            </p:spPr>
          </p:sp>
          <p:sp>
            <p:nvSpPr>
              <p:cNvPr name="TextBox 65" id="65"/>
              <p:cNvSpPr txBox="true"/>
              <p:nvPr/>
            </p:nvSpPr>
            <p:spPr>
              <a:xfrm>
                <a:off x="0" y="-38100"/>
                <a:ext cx="1515313" cy="182695"/>
              </a:xfrm>
              <a:prstGeom prst="rect">
                <a:avLst/>
              </a:prstGeom>
            </p:spPr>
            <p:txBody>
              <a:bodyPr anchor="ctr" rtlCol="false" tIns="50800" lIns="50800" bIns="50800" rIns="50800"/>
              <a:lstStyle/>
              <a:p>
                <a:pPr algn="just">
                  <a:lnSpc>
                    <a:spcPts val="2239"/>
                  </a:lnSpc>
                  <a:spcBef>
                    <a:spcPct val="0"/>
                  </a:spcBef>
                </a:pPr>
                <a:r>
                  <a:rPr lang="en-US" b="true" sz="1599">
                    <a:solidFill>
                      <a:srgbClr val="FFFFFF"/>
                    </a:solidFill>
                    <a:latin typeface="Inter 1 Bold"/>
                    <a:ea typeface="Inter 1 Bold"/>
                    <a:cs typeface="Inter 1 Bold"/>
                    <a:sym typeface="Inter 1 Bold"/>
                  </a:rPr>
                  <a:t>                  National Nodes</a:t>
                </a:r>
              </a:p>
            </p:txBody>
          </p:sp>
        </p:grpSp>
        <p:grpSp>
          <p:nvGrpSpPr>
            <p:cNvPr name="Group 66" id="66"/>
            <p:cNvGrpSpPr/>
            <p:nvPr/>
          </p:nvGrpSpPr>
          <p:grpSpPr>
            <a:xfrm rot="0">
              <a:off x="0" y="0"/>
              <a:ext cx="4228609" cy="4228609"/>
              <a:chOff x="0" y="0"/>
              <a:chExt cx="812800" cy="812800"/>
            </a:xfrm>
          </p:grpSpPr>
          <p:sp>
            <p:nvSpPr>
              <p:cNvPr name="Freeform 67" id="6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46576" t="-26039" r="-55086" b="0"/>
                </a:stretch>
              </a:blipFill>
            </p:spPr>
          </p:sp>
        </p:grpSp>
        <p:sp>
          <p:nvSpPr>
            <p:cNvPr name="TextBox 68" id="68"/>
            <p:cNvSpPr txBox="true"/>
            <p:nvPr/>
          </p:nvSpPr>
          <p:spPr>
            <a:xfrm rot="0">
              <a:off x="4491024" y="1031483"/>
              <a:ext cx="6484804" cy="3023627"/>
            </a:xfrm>
            <a:prstGeom prst="rect">
              <a:avLst/>
            </a:prstGeom>
          </p:spPr>
          <p:txBody>
            <a:bodyPr anchor="t" rtlCol="false" tIns="0" lIns="0" bIns="0" rIns="0">
              <a:spAutoFit/>
            </a:bodyPr>
            <a:lstStyle/>
            <a:p>
              <a:pPr algn="l">
                <a:lnSpc>
                  <a:spcPts val="3386"/>
                </a:lnSpc>
              </a:pPr>
            </a:p>
            <a:p>
              <a:pPr algn="l" marL="456961" indent="-228481" lvl="1">
                <a:lnSpc>
                  <a:spcPts val="2963"/>
                </a:lnSpc>
                <a:buFont typeface="Arial"/>
                <a:buChar char="•"/>
              </a:pPr>
              <a:r>
                <a:rPr lang="en-US" sz="2116">
                  <a:solidFill>
                    <a:srgbClr val="000000"/>
                  </a:solidFill>
                  <a:latin typeface="Inter 1"/>
                  <a:ea typeface="Inter 1"/>
                  <a:cs typeface="Inter 1"/>
                  <a:sym typeface="Inter 1"/>
                </a:rPr>
                <a:t>Coordinate national facilities</a:t>
              </a:r>
            </a:p>
            <a:p>
              <a:pPr algn="l" marL="456961" indent="-228481" lvl="1">
                <a:lnSpc>
                  <a:spcPts val="2963"/>
                </a:lnSpc>
                <a:buFont typeface="Arial"/>
                <a:buChar char="•"/>
              </a:pPr>
              <a:r>
                <a:rPr lang="en-US" sz="2116">
                  <a:solidFill>
                    <a:srgbClr val="000000"/>
                  </a:solidFill>
                  <a:latin typeface="Inter 1"/>
                  <a:ea typeface="Inter 1"/>
                  <a:cs typeface="Inter 1"/>
                  <a:sym typeface="Inter 1"/>
                </a:rPr>
                <a:t>Implement AnaEE standards</a:t>
              </a:r>
            </a:p>
            <a:p>
              <a:pPr algn="l" marL="456961" indent="-228481" lvl="1">
                <a:lnSpc>
                  <a:spcPts val="2963"/>
                </a:lnSpc>
                <a:buFont typeface="Arial"/>
                <a:buChar char="•"/>
              </a:pPr>
              <a:r>
                <a:rPr lang="en-US" sz="2116">
                  <a:solidFill>
                    <a:srgbClr val="000000"/>
                  </a:solidFill>
                  <a:latin typeface="Inter 1"/>
                  <a:ea typeface="Inter 1"/>
                  <a:cs typeface="Inter 1"/>
                  <a:sym typeface="Inter 1"/>
                </a:rPr>
                <a:t>Support users and access</a:t>
              </a:r>
            </a:p>
            <a:p>
              <a:pPr algn="l" marL="456961" indent="-228481" lvl="1">
                <a:lnSpc>
                  <a:spcPts val="2963"/>
                </a:lnSpc>
                <a:buFont typeface="Arial"/>
                <a:buChar char="•"/>
              </a:pPr>
              <a:r>
                <a:rPr lang="en-US" sz="2116">
                  <a:solidFill>
                    <a:srgbClr val="000000"/>
                  </a:solidFill>
                  <a:latin typeface="Inter 1"/>
                  <a:ea typeface="Inter 1"/>
                  <a:cs typeface="Inter 1"/>
                  <a:sym typeface="Inter 1"/>
                </a:rPr>
                <a:t>Build national capactity</a:t>
              </a:r>
            </a:p>
            <a:p>
              <a:pPr algn="l" marL="456961" indent="-228481" lvl="1">
                <a:lnSpc>
                  <a:spcPts val="2963"/>
                </a:lnSpc>
                <a:buFont typeface="Arial"/>
                <a:buChar char="•"/>
              </a:pPr>
              <a:r>
                <a:rPr lang="en-US" sz="2116">
                  <a:solidFill>
                    <a:srgbClr val="000000"/>
                  </a:solidFill>
                  <a:latin typeface="Inter 1"/>
                  <a:ea typeface="Inter 1"/>
                  <a:cs typeface="Inter 1"/>
                  <a:sym typeface="Inter 1"/>
                </a:rPr>
                <a:t>Engage with national stakeholders</a:t>
              </a:r>
            </a:p>
          </p:txBody>
        </p:sp>
      </p:grpSp>
      <p:sp>
        <p:nvSpPr>
          <p:cNvPr name="Freeform 69" id="69"/>
          <p:cNvSpPr/>
          <p:nvPr/>
        </p:nvSpPr>
        <p:spPr>
          <a:xfrm>
            <a:off x="3132208" y="4002277"/>
            <a:ext cx="11827858" cy="476292"/>
          </a:xfrm>
          <a:custGeom>
            <a:avLst/>
            <a:gdLst/>
            <a:ahLst/>
            <a:cxnLst/>
            <a:rect r="r" b="b" t="t" l="l"/>
            <a:pathLst>
              <a:path h="476292" w="11827858">
                <a:moveTo>
                  <a:pt x="0" y="325864"/>
                </a:moveTo>
                <a:lnTo>
                  <a:pt x="0" y="19050"/>
                </a:lnTo>
                <a:cubicBezTo>
                  <a:pt x="0" y="13997"/>
                  <a:pt x="2007" y="9152"/>
                  <a:pt x="5580" y="5579"/>
                </a:cubicBezTo>
                <a:cubicBezTo>
                  <a:pt x="9152" y="2007"/>
                  <a:pt x="13998" y="0"/>
                  <a:pt x="19050" y="0"/>
                </a:cubicBezTo>
                <a:lnTo>
                  <a:pt x="11808809" y="0"/>
                </a:lnTo>
                <a:cubicBezTo>
                  <a:pt x="11819331" y="0"/>
                  <a:pt x="11827859" y="8529"/>
                  <a:pt x="11827859" y="19050"/>
                </a:cubicBezTo>
                <a:lnTo>
                  <a:pt x="11827859" y="476291"/>
                </a:lnTo>
              </a:path>
            </a:pathLst>
          </a:custGeom>
          <a:ln cap="flat" w="47625">
            <a:solidFill>
              <a:srgbClr val="7ECB77"/>
            </a:solidFill>
            <a:prstDash val="solid"/>
            <a:headEnd type="triangle" len="med" w="lg"/>
            <a:tailEnd type="triangle" len="med" w="lg"/>
          </a:ln>
        </p:spPr>
      </p:sp>
      <p:grpSp>
        <p:nvGrpSpPr>
          <p:cNvPr name="Group 70" id="70"/>
          <p:cNvGrpSpPr/>
          <p:nvPr/>
        </p:nvGrpSpPr>
        <p:grpSpPr>
          <a:xfrm rot="0">
            <a:off x="1583218" y="4411750"/>
            <a:ext cx="3262858" cy="2437676"/>
            <a:chOff x="0" y="0"/>
            <a:chExt cx="4350478" cy="3250235"/>
          </a:xfrm>
        </p:grpSpPr>
        <p:grpSp>
          <p:nvGrpSpPr>
            <p:cNvPr name="Group 71" id="71"/>
            <p:cNvGrpSpPr/>
            <p:nvPr/>
          </p:nvGrpSpPr>
          <p:grpSpPr>
            <a:xfrm rot="0">
              <a:off x="0" y="0"/>
              <a:ext cx="4350478" cy="3188439"/>
              <a:chOff x="0" y="0"/>
              <a:chExt cx="599512" cy="439379"/>
            </a:xfrm>
          </p:grpSpPr>
          <p:sp>
            <p:nvSpPr>
              <p:cNvPr name="Freeform 72" id="72"/>
              <p:cNvSpPr/>
              <p:nvPr/>
            </p:nvSpPr>
            <p:spPr>
              <a:xfrm flipH="false" flipV="false" rot="0">
                <a:off x="0" y="0"/>
                <a:ext cx="599512" cy="439379"/>
              </a:xfrm>
              <a:custGeom>
                <a:avLst/>
                <a:gdLst/>
                <a:ahLst/>
                <a:cxnLst/>
                <a:rect r="r" b="b" t="t" l="l"/>
                <a:pathLst>
                  <a:path h="439379" w="599512">
                    <a:moveTo>
                      <a:pt x="35220" y="0"/>
                    </a:moveTo>
                    <a:lnTo>
                      <a:pt x="564292" y="0"/>
                    </a:lnTo>
                    <a:cubicBezTo>
                      <a:pt x="573633" y="0"/>
                      <a:pt x="582591" y="3711"/>
                      <a:pt x="589196" y="10316"/>
                    </a:cubicBezTo>
                    <a:cubicBezTo>
                      <a:pt x="595801" y="16921"/>
                      <a:pt x="599512" y="25879"/>
                      <a:pt x="599512" y="35220"/>
                    </a:cubicBezTo>
                    <a:lnTo>
                      <a:pt x="599512" y="404158"/>
                    </a:lnTo>
                    <a:cubicBezTo>
                      <a:pt x="599512" y="413499"/>
                      <a:pt x="595801" y="422458"/>
                      <a:pt x="589196" y="429063"/>
                    </a:cubicBezTo>
                    <a:cubicBezTo>
                      <a:pt x="582591" y="435668"/>
                      <a:pt x="573633" y="439379"/>
                      <a:pt x="564292" y="439379"/>
                    </a:cubicBezTo>
                    <a:lnTo>
                      <a:pt x="35220" y="439379"/>
                    </a:lnTo>
                    <a:cubicBezTo>
                      <a:pt x="25879" y="439379"/>
                      <a:pt x="16921" y="435668"/>
                      <a:pt x="10316" y="429063"/>
                    </a:cubicBezTo>
                    <a:cubicBezTo>
                      <a:pt x="3711" y="422458"/>
                      <a:pt x="0" y="413499"/>
                      <a:pt x="0" y="404158"/>
                    </a:cubicBezTo>
                    <a:lnTo>
                      <a:pt x="0" y="35220"/>
                    </a:lnTo>
                    <a:cubicBezTo>
                      <a:pt x="0" y="25879"/>
                      <a:pt x="3711" y="16921"/>
                      <a:pt x="10316" y="10316"/>
                    </a:cubicBezTo>
                    <a:cubicBezTo>
                      <a:pt x="16921" y="3711"/>
                      <a:pt x="25879" y="0"/>
                      <a:pt x="35220" y="0"/>
                    </a:cubicBezTo>
                    <a:close/>
                  </a:path>
                </a:pathLst>
              </a:custGeom>
              <a:solidFill>
                <a:srgbClr val="D6E0E8"/>
              </a:solidFill>
            </p:spPr>
          </p:sp>
          <p:sp>
            <p:nvSpPr>
              <p:cNvPr name="TextBox 73" id="73"/>
              <p:cNvSpPr txBox="true"/>
              <p:nvPr/>
            </p:nvSpPr>
            <p:spPr>
              <a:xfrm>
                <a:off x="0" y="-28575"/>
                <a:ext cx="599512" cy="467954"/>
              </a:xfrm>
              <a:prstGeom prst="rect">
                <a:avLst/>
              </a:prstGeom>
            </p:spPr>
            <p:txBody>
              <a:bodyPr anchor="ctr" rtlCol="false" tIns="50800" lIns="50800" bIns="50800" rIns="50800"/>
              <a:lstStyle/>
              <a:p>
                <a:pPr algn="ctr">
                  <a:lnSpc>
                    <a:spcPts val="1960"/>
                  </a:lnSpc>
                </a:pPr>
              </a:p>
            </p:txBody>
          </p:sp>
        </p:grpSp>
        <p:sp>
          <p:nvSpPr>
            <p:cNvPr name="Freeform 74" id="74"/>
            <p:cNvSpPr/>
            <p:nvPr/>
          </p:nvSpPr>
          <p:spPr>
            <a:xfrm flipH="false" flipV="false" rot="0">
              <a:off x="72161" y="774680"/>
              <a:ext cx="2656738" cy="1943868"/>
            </a:xfrm>
            <a:custGeom>
              <a:avLst/>
              <a:gdLst/>
              <a:ahLst/>
              <a:cxnLst/>
              <a:rect r="r" b="b" t="t" l="l"/>
              <a:pathLst>
                <a:path h="1943868" w="2656738">
                  <a:moveTo>
                    <a:pt x="0" y="0"/>
                  </a:moveTo>
                  <a:lnTo>
                    <a:pt x="2656738" y="0"/>
                  </a:lnTo>
                  <a:lnTo>
                    <a:pt x="2656738" y="1943867"/>
                  </a:lnTo>
                  <a:lnTo>
                    <a:pt x="0" y="1943867"/>
                  </a:lnTo>
                  <a:lnTo>
                    <a:pt x="0" y="0"/>
                  </a:lnTo>
                  <a:close/>
                </a:path>
              </a:pathLst>
            </a:custGeom>
            <a:blipFill>
              <a:blip r:embed="rId11"/>
              <a:stretch>
                <a:fillRect l="-2811" t="0" r="-2811" b="0"/>
              </a:stretch>
            </a:blipFill>
          </p:spPr>
        </p:sp>
        <p:sp>
          <p:nvSpPr>
            <p:cNvPr name="Freeform 75" id="75"/>
            <p:cNvSpPr/>
            <p:nvPr/>
          </p:nvSpPr>
          <p:spPr>
            <a:xfrm flipH="false" flipV="false" rot="0">
              <a:off x="2009070" y="195889"/>
              <a:ext cx="2322208" cy="2203986"/>
            </a:xfrm>
            <a:custGeom>
              <a:avLst/>
              <a:gdLst/>
              <a:ahLst/>
              <a:cxnLst/>
              <a:rect r="r" b="b" t="t" l="l"/>
              <a:pathLst>
                <a:path h="2203986" w="2322208">
                  <a:moveTo>
                    <a:pt x="0" y="0"/>
                  </a:moveTo>
                  <a:lnTo>
                    <a:pt x="2322208" y="0"/>
                  </a:lnTo>
                  <a:lnTo>
                    <a:pt x="2322208" y="2203986"/>
                  </a:lnTo>
                  <a:lnTo>
                    <a:pt x="0" y="2203986"/>
                  </a:lnTo>
                  <a:lnTo>
                    <a:pt x="0" y="0"/>
                  </a:lnTo>
                  <a:close/>
                </a:path>
              </a:pathLst>
            </a:custGeom>
            <a:blipFill>
              <a:blip r:embed="rId12"/>
              <a:stretch>
                <a:fillRect l="0" t="0" r="0" b="0"/>
              </a:stretch>
            </a:blipFill>
          </p:spPr>
        </p:sp>
        <p:grpSp>
          <p:nvGrpSpPr>
            <p:cNvPr name="Group 76" id="76"/>
            <p:cNvGrpSpPr/>
            <p:nvPr/>
          </p:nvGrpSpPr>
          <p:grpSpPr>
            <a:xfrm rot="0">
              <a:off x="0" y="2380675"/>
              <a:ext cx="4350478" cy="869559"/>
              <a:chOff x="0" y="0"/>
              <a:chExt cx="767363" cy="153357"/>
            </a:xfrm>
          </p:grpSpPr>
          <p:sp>
            <p:nvSpPr>
              <p:cNvPr name="Freeform 77" id="77"/>
              <p:cNvSpPr/>
              <p:nvPr/>
            </p:nvSpPr>
            <p:spPr>
              <a:xfrm flipH="false" flipV="false" rot="0">
                <a:off x="0" y="0"/>
                <a:ext cx="767363" cy="153357"/>
              </a:xfrm>
              <a:custGeom>
                <a:avLst/>
                <a:gdLst/>
                <a:ahLst/>
                <a:cxnLst/>
                <a:rect r="r" b="b" t="t" l="l"/>
                <a:pathLst>
                  <a:path h="153357" w="767363">
                    <a:moveTo>
                      <a:pt x="767363" y="18982"/>
                    </a:moveTo>
                    <a:lnTo>
                      <a:pt x="767363" y="134375"/>
                    </a:lnTo>
                    <a:cubicBezTo>
                      <a:pt x="767363" y="144858"/>
                      <a:pt x="758865" y="153357"/>
                      <a:pt x="748381" y="153357"/>
                    </a:cubicBezTo>
                    <a:lnTo>
                      <a:pt x="18982" y="153357"/>
                    </a:lnTo>
                    <a:cubicBezTo>
                      <a:pt x="13948" y="153357"/>
                      <a:pt x="9119" y="151357"/>
                      <a:pt x="5560" y="147797"/>
                    </a:cubicBezTo>
                    <a:cubicBezTo>
                      <a:pt x="2000" y="144237"/>
                      <a:pt x="0" y="139409"/>
                      <a:pt x="0" y="134375"/>
                    </a:cubicBezTo>
                    <a:lnTo>
                      <a:pt x="0" y="18982"/>
                    </a:lnTo>
                    <a:cubicBezTo>
                      <a:pt x="0" y="8499"/>
                      <a:pt x="8499" y="0"/>
                      <a:pt x="18982" y="0"/>
                    </a:cubicBezTo>
                    <a:lnTo>
                      <a:pt x="748381" y="0"/>
                    </a:lnTo>
                    <a:cubicBezTo>
                      <a:pt x="753416" y="0"/>
                      <a:pt x="758244" y="2000"/>
                      <a:pt x="761804" y="5560"/>
                    </a:cubicBezTo>
                    <a:cubicBezTo>
                      <a:pt x="765363" y="9119"/>
                      <a:pt x="767363" y="13948"/>
                      <a:pt x="767363" y="18982"/>
                    </a:cubicBezTo>
                    <a:close/>
                  </a:path>
                </a:pathLst>
              </a:custGeom>
              <a:solidFill>
                <a:srgbClr val="4A6173"/>
              </a:solidFill>
            </p:spPr>
          </p:sp>
          <p:sp>
            <p:nvSpPr>
              <p:cNvPr name="TextBox 78" id="78"/>
              <p:cNvSpPr txBox="true"/>
              <p:nvPr/>
            </p:nvSpPr>
            <p:spPr>
              <a:xfrm>
                <a:off x="0" y="9525"/>
                <a:ext cx="767363" cy="143832"/>
              </a:xfrm>
              <a:prstGeom prst="rect">
                <a:avLst/>
              </a:prstGeom>
            </p:spPr>
            <p:txBody>
              <a:bodyPr anchor="ctr" rtlCol="false" tIns="0" lIns="0" bIns="0" rIns="0"/>
              <a:lstStyle/>
              <a:p>
                <a:pPr algn="ctr">
                  <a:lnSpc>
                    <a:spcPts val="1284"/>
                  </a:lnSpc>
                </a:pPr>
                <a:r>
                  <a:rPr lang="en-US" b="true" sz="1200">
                    <a:solidFill>
                      <a:srgbClr val="FFFFFF"/>
                    </a:solidFill>
                    <a:latin typeface="Inter 1 Bold"/>
                    <a:ea typeface="Inter 1 Bold"/>
                    <a:cs typeface="Inter 1 Bold"/>
                    <a:sym typeface="Inter 1 Bold"/>
                  </a:rPr>
                  <a:t>ANALYTICAL &amp; MODELLING FACILITIES</a:t>
                </a:r>
              </a:p>
            </p:txBody>
          </p:sp>
        </p:grpSp>
      </p:grpSp>
      <p:grpSp>
        <p:nvGrpSpPr>
          <p:cNvPr name="Group 79" id="79"/>
          <p:cNvGrpSpPr/>
          <p:nvPr/>
        </p:nvGrpSpPr>
        <p:grpSpPr>
          <a:xfrm rot="0">
            <a:off x="13197273" y="4492952"/>
            <a:ext cx="3262858" cy="2385776"/>
            <a:chOff x="0" y="0"/>
            <a:chExt cx="4350478" cy="3181035"/>
          </a:xfrm>
        </p:grpSpPr>
        <p:grpSp>
          <p:nvGrpSpPr>
            <p:cNvPr name="Group 80" id="80"/>
            <p:cNvGrpSpPr/>
            <p:nvPr/>
          </p:nvGrpSpPr>
          <p:grpSpPr>
            <a:xfrm rot="0">
              <a:off x="0" y="0"/>
              <a:ext cx="4350478" cy="3158503"/>
              <a:chOff x="0" y="0"/>
              <a:chExt cx="599512" cy="435254"/>
            </a:xfrm>
          </p:grpSpPr>
          <p:sp>
            <p:nvSpPr>
              <p:cNvPr name="Freeform 81" id="81"/>
              <p:cNvSpPr/>
              <p:nvPr/>
            </p:nvSpPr>
            <p:spPr>
              <a:xfrm flipH="false" flipV="false" rot="0">
                <a:off x="0" y="0"/>
                <a:ext cx="599512" cy="435254"/>
              </a:xfrm>
              <a:custGeom>
                <a:avLst/>
                <a:gdLst/>
                <a:ahLst/>
                <a:cxnLst/>
                <a:rect r="r" b="b" t="t" l="l"/>
                <a:pathLst>
                  <a:path h="435254" w="599512">
                    <a:moveTo>
                      <a:pt x="35220" y="0"/>
                    </a:moveTo>
                    <a:lnTo>
                      <a:pt x="564292" y="0"/>
                    </a:lnTo>
                    <a:cubicBezTo>
                      <a:pt x="573633" y="0"/>
                      <a:pt x="582591" y="3711"/>
                      <a:pt x="589196" y="10316"/>
                    </a:cubicBezTo>
                    <a:cubicBezTo>
                      <a:pt x="595801" y="16921"/>
                      <a:pt x="599512" y="25879"/>
                      <a:pt x="599512" y="35220"/>
                    </a:cubicBezTo>
                    <a:lnTo>
                      <a:pt x="599512" y="400033"/>
                    </a:lnTo>
                    <a:cubicBezTo>
                      <a:pt x="599512" y="409374"/>
                      <a:pt x="595801" y="418333"/>
                      <a:pt x="589196" y="424938"/>
                    </a:cubicBezTo>
                    <a:cubicBezTo>
                      <a:pt x="582591" y="431543"/>
                      <a:pt x="573633" y="435254"/>
                      <a:pt x="564292" y="435254"/>
                    </a:cubicBezTo>
                    <a:lnTo>
                      <a:pt x="35220" y="435254"/>
                    </a:lnTo>
                    <a:cubicBezTo>
                      <a:pt x="25879" y="435254"/>
                      <a:pt x="16921" y="431543"/>
                      <a:pt x="10316" y="424938"/>
                    </a:cubicBezTo>
                    <a:cubicBezTo>
                      <a:pt x="3711" y="418333"/>
                      <a:pt x="0" y="409374"/>
                      <a:pt x="0" y="400033"/>
                    </a:cubicBezTo>
                    <a:lnTo>
                      <a:pt x="0" y="35220"/>
                    </a:lnTo>
                    <a:cubicBezTo>
                      <a:pt x="0" y="25879"/>
                      <a:pt x="3711" y="16921"/>
                      <a:pt x="10316" y="10316"/>
                    </a:cubicBezTo>
                    <a:cubicBezTo>
                      <a:pt x="16921" y="3711"/>
                      <a:pt x="25879" y="0"/>
                      <a:pt x="35220" y="0"/>
                    </a:cubicBezTo>
                    <a:close/>
                  </a:path>
                </a:pathLst>
              </a:custGeom>
              <a:solidFill>
                <a:srgbClr val="F3FAF2"/>
              </a:solidFill>
            </p:spPr>
          </p:sp>
          <p:sp>
            <p:nvSpPr>
              <p:cNvPr name="TextBox 82" id="82"/>
              <p:cNvSpPr txBox="true"/>
              <p:nvPr/>
            </p:nvSpPr>
            <p:spPr>
              <a:xfrm>
                <a:off x="0" y="-28575"/>
                <a:ext cx="599512" cy="463829"/>
              </a:xfrm>
              <a:prstGeom prst="rect">
                <a:avLst/>
              </a:prstGeom>
            </p:spPr>
            <p:txBody>
              <a:bodyPr anchor="ctr" rtlCol="false" tIns="50800" lIns="50800" bIns="50800" rIns="50800"/>
              <a:lstStyle/>
              <a:p>
                <a:pPr algn="ctr">
                  <a:lnSpc>
                    <a:spcPts val="1960"/>
                  </a:lnSpc>
                </a:pPr>
              </a:p>
            </p:txBody>
          </p:sp>
        </p:grpSp>
        <p:grpSp>
          <p:nvGrpSpPr>
            <p:cNvPr name="Group 83" id="83"/>
            <p:cNvGrpSpPr/>
            <p:nvPr/>
          </p:nvGrpSpPr>
          <p:grpSpPr>
            <a:xfrm rot="0">
              <a:off x="0" y="2336752"/>
              <a:ext cx="4350478" cy="844283"/>
              <a:chOff x="0" y="0"/>
              <a:chExt cx="767363" cy="148899"/>
            </a:xfrm>
          </p:grpSpPr>
          <p:sp>
            <p:nvSpPr>
              <p:cNvPr name="Freeform 84" id="84"/>
              <p:cNvSpPr/>
              <p:nvPr/>
            </p:nvSpPr>
            <p:spPr>
              <a:xfrm flipH="false" flipV="false" rot="0">
                <a:off x="0" y="0"/>
                <a:ext cx="767363" cy="148899"/>
              </a:xfrm>
              <a:custGeom>
                <a:avLst/>
                <a:gdLst/>
                <a:ahLst/>
                <a:cxnLst/>
                <a:rect r="r" b="b" t="t" l="l"/>
                <a:pathLst>
                  <a:path h="148899" w="767363">
                    <a:moveTo>
                      <a:pt x="767363" y="18982"/>
                    </a:moveTo>
                    <a:lnTo>
                      <a:pt x="767363" y="129917"/>
                    </a:lnTo>
                    <a:cubicBezTo>
                      <a:pt x="767363" y="140400"/>
                      <a:pt x="758865" y="148899"/>
                      <a:pt x="748381" y="148899"/>
                    </a:cubicBezTo>
                    <a:lnTo>
                      <a:pt x="18982" y="148899"/>
                    </a:lnTo>
                    <a:cubicBezTo>
                      <a:pt x="8499" y="148899"/>
                      <a:pt x="0" y="140400"/>
                      <a:pt x="0" y="129917"/>
                    </a:cubicBezTo>
                    <a:lnTo>
                      <a:pt x="0" y="18982"/>
                    </a:lnTo>
                    <a:cubicBezTo>
                      <a:pt x="0" y="8499"/>
                      <a:pt x="8499" y="0"/>
                      <a:pt x="18982" y="0"/>
                    </a:cubicBezTo>
                    <a:lnTo>
                      <a:pt x="748381" y="0"/>
                    </a:lnTo>
                    <a:cubicBezTo>
                      <a:pt x="753416" y="0"/>
                      <a:pt x="758244" y="2000"/>
                      <a:pt x="761804" y="5560"/>
                    </a:cubicBezTo>
                    <a:cubicBezTo>
                      <a:pt x="765363" y="9119"/>
                      <a:pt x="767363" y="13948"/>
                      <a:pt x="767363" y="18982"/>
                    </a:cubicBezTo>
                    <a:close/>
                  </a:path>
                </a:pathLst>
              </a:custGeom>
              <a:solidFill>
                <a:srgbClr val="7CA579"/>
              </a:solidFill>
            </p:spPr>
          </p:sp>
          <p:sp>
            <p:nvSpPr>
              <p:cNvPr name="TextBox 85" id="85"/>
              <p:cNvSpPr txBox="true"/>
              <p:nvPr/>
            </p:nvSpPr>
            <p:spPr>
              <a:xfrm>
                <a:off x="0" y="9525"/>
                <a:ext cx="767363" cy="139374"/>
              </a:xfrm>
              <a:prstGeom prst="rect">
                <a:avLst/>
              </a:prstGeom>
            </p:spPr>
            <p:txBody>
              <a:bodyPr anchor="ctr" rtlCol="false" tIns="0" lIns="0" bIns="0" rIns="0"/>
              <a:lstStyle/>
              <a:p>
                <a:pPr algn="ctr">
                  <a:lnSpc>
                    <a:spcPts val="1284"/>
                  </a:lnSpc>
                </a:pPr>
                <a:r>
                  <a:rPr lang="en-US" b="true" sz="1200">
                    <a:solidFill>
                      <a:srgbClr val="FFFFFF"/>
                    </a:solidFill>
                    <a:latin typeface="Inter 1 Bold"/>
                    <a:ea typeface="Inter 1 Bold"/>
                    <a:cs typeface="Inter 1 Bold"/>
                    <a:sym typeface="Inter 1 Bold"/>
                  </a:rPr>
                  <a:t>EXPERIMENTAL</a:t>
                </a:r>
              </a:p>
              <a:p>
                <a:pPr algn="ctr">
                  <a:lnSpc>
                    <a:spcPts val="1284"/>
                  </a:lnSpc>
                </a:pPr>
                <a:r>
                  <a:rPr lang="en-US" b="true" sz="1200">
                    <a:solidFill>
                      <a:srgbClr val="FFFFFF"/>
                    </a:solidFill>
                    <a:latin typeface="Inter 1 Bold"/>
                    <a:ea typeface="Inter 1 Bold"/>
                    <a:cs typeface="Inter 1 Bold"/>
                    <a:sym typeface="Inter 1 Bold"/>
                  </a:rPr>
                  <a:t>FACILITIES</a:t>
                </a:r>
              </a:p>
            </p:txBody>
          </p:sp>
        </p:grpSp>
        <p:sp>
          <p:nvSpPr>
            <p:cNvPr name="Freeform 86" id="86"/>
            <p:cNvSpPr/>
            <p:nvPr/>
          </p:nvSpPr>
          <p:spPr>
            <a:xfrm flipH="false" flipV="false" rot="0">
              <a:off x="245794" y="0"/>
              <a:ext cx="3897290" cy="2362226"/>
            </a:xfrm>
            <a:custGeom>
              <a:avLst/>
              <a:gdLst/>
              <a:ahLst/>
              <a:cxnLst/>
              <a:rect r="r" b="b" t="t" l="l"/>
              <a:pathLst>
                <a:path h="2362226" w="3897290">
                  <a:moveTo>
                    <a:pt x="0" y="0"/>
                  </a:moveTo>
                  <a:lnTo>
                    <a:pt x="3897290" y="0"/>
                  </a:lnTo>
                  <a:lnTo>
                    <a:pt x="3897290" y="2362226"/>
                  </a:lnTo>
                  <a:lnTo>
                    <a:pt x="0" y="2362226"/>
                  </a:lnTo>
                  <a:lnTo>
                    <a:pt x="0" y="0"/>
                  </a:lnTo>
                  <a:close/>
                </a:path>
              </a:pathLst>
            </a:custGeom>
            <a:blipFill>
              <a:blip r:embed="rId13"/>
              <a:stretch>
                <a:fillRect l="0" t="-73800" r="0" b="-48177"/>
              </a:stretch>
            </a:blipFill>
          </p:spPr>
        </p:sp>
      </p:grpSp>
    </p:spTree>
  </p:cSld>
  <p:clrMapOvr>
    <a:masterClrMapping/>
  </p:clrMapOvr>
  <p:transition spd="fast">
    <p:push dir="l"/>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grpSp>
        <p:nvGrpSpPr>
          <p:cNvPr name="Group 2" id="2"/>
          <p:cNvGrpSpPr/>
          <p:nvPr/>
        </p:nvGrpSpPr>
        <p:grpSpPr>
          <a:xfrm rot="0">
            <a:off x="0" y="0"/>
            <a:ext cx="6629400" cy="10287000"/>
            <a:chOff x="0" y="0"/>
            <a:chExt cx="8839200" cy="13716000"/>
          </a:xfrm>
        </p:grpSpPr>
        <p:pic>
          <p:nvPicPr>
            <p:cNvPr name="Picture 3" id="3"/>
            <p:cNvPicPr>
              <a:picLocks noChangeAspect="true"/>
            </p:cNvPicPr>
            <p:nvPr/>
          </p:nvPicPr>
          <p:blipFill>
            <a:blip r:embed="rId2"/>
            <a:srcRect l="13100" t="0" r="13100" b="0"/>
            <a:stretch>
              <a:fillRect/>
            </a:stretch>
          </p:blipFill>
          <p:spPr>
            <a:xfrm flipH="false" flipV="false">
              <a:off x="0" y="0"/>
              <a:ext cx="8839200" cy="6737350"/>
            </a:xfrm>
            <a:prstGeom prst="rect">
              <a:avLst/>
            </a:prstGeom>
          </p:spPr>
        </p:pic>
        <p:pic>
          <p:nvPicPr>
            <p:cNvPr name="Picture 4" id="4"/>
            <p:cNvPicPr>
              <a:picLocks noChangeAspect="true"/>
            </p:cNvPicPr>
            <p:nvPr/>
          </p:nvPicPr>
          <p:blipFill>
            <a:blip r:embed="rId3"/>
            <a:srcRect l="801" t="0" r="801" b="0"/>
            <a:stretch>
              <a:fillRect/>
            </a:stretch>
          </p:blipFill>
          <p:spPr>
            <a:xfrm flipH="false" flipV="false">
              <a:off x="0" y="6978650"/>
              <a:ext cx="8839200" cy="6737350"/>
            </a:xfrm>
            <a:prstGeom prst="rect">
              <a:avLst/>
            </a:prstGeom>
          </p:spPr>
        </p:pic>
      </p:grpSp>
      <p:sp>
        <p:nvSpPr>
          <p:cNvPr name="AutoShape 5" id="5"/>
          <p:cNvSpPr/>
          <p:nvPr/>
        </p:nvSpPr>
        <p:spPr>
          <a:xfrm rot="0">
            <a:off x="6819900" y="-152400"/>
            <a:ext cx="5943600" cy="10591800"/>
          </a:xfrm>
          <a:prstGeom prst="rect">
            <a:avLst/>
          </a:prstGeom>
          <a:solidFill>
            <a:srgbClr val="7CA579"/>
          </a:solidFill>
        </p:spPr>
      </p:sp>
      <p:sp>
        <p:nvSpPr>
          <p:cNvPr name="AutoShape 6" id="6"/>
          <p:cNvSpPr/>
          <p:nvPr/>
        </p:nvSpPr>
        <p:spPr>
          <a:xfrm rot="0">
            <a:off x="16892695" y="3314700"/>
            <a:ext cx="3200400" cy="7124700"/>
          </a:xfrm>
          <a:prstGeom prst="rect">
            <a:avLst/>
          </a:prstGeom>
          <a:solidFill>
            <a:srgbClr val="7CA579"/>
          </a:solidFill>
        </p:spPr>
      </p:sp>
      <p:grpSp>
        <p:nvGrpSpPr>
          <p:cNvPr name="Group 7" id="7"/>
          <p:cNvGrpSpPr>
            <a:grpSpLocks noChangeAspect="true"/>
          </p:cNvGrpSpPr>
          <p:nvPr/>
        </p:nvGrpSpPr>
        <p:grpSpPr>
          <a:xfrm rot="0">
            <a:off x="16892695" y="-585895"/>
            <a:ext cx="3748195" cy="3748195"/>
            <a:chOff x="0" y="0"/>
            <a:chExt cx="2653030" cy="2653030"/>
          </a:xfrm>
        </p:grpSpPr>
        <p:sp>
          <p:nvSpPr>
            <p:cNvPr name="Freeform 8" id="8"/>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9" id="9"/>
          <p:cNvSpPr/>
          <p:nvPr/>
        </p:nvSpPr>
        <p:spPr>
          <a:xfrm rot="0">
            <a:off x="7317632" y="1432690"/>
            <a:ext cx="1166142" cy="85692"/>
          </a:xfrm>
          <a:prstGeom prst="rect">
            <a:avLst/>
          </a:prstGeom>
          <a:solidFill>
            <a:srgbClr val="EFF3F4"/>
          </a:solidFill>
        </p:spPr>
      </p:sp>
      <p:sp>
        <p:nvSpPr>
          <p:cNvPr name="Freeform 10" id="10"/>
          <p:cNvSpPr/>
          <p:nvPr/>
        </p:nvSpPr>
        <p:spPr>
          <a:xfrm flipH="false" flipV="false" rot="0">
            <a:off x="13025606" y="8715039"/>
            <a:ext cx="3604984" cy="1077315"/>
          </a:xfrm>
          <a:custGeom>
            <a:avLst/>
            <a:gdLst/>
            <a:ahLst/>
            <a:cxnLst/>
            <a:rect r="r" b="b" t="t" l="l"/>
            <a:pathLst>
              <a:path h="1077315" w="3604984">
                <a:moveTo>
                  <a:pt x="0" y="0"/>
                </a:moveTo>
                <a:lnTo>
                  <a:pt x="3604984" y="0"/>
                </a:lnTo>
                <a:lnTo>
                  <a:pt x="3604984" y="1077316"/>
                </a:lnTo>
                <a:lnTo>
                  <a:pt x="0" y="1077316"/>
                </a:lnTo>
                <a:lnTo>
                  <a:pt x="0" y="0"/>
                </a:lnTo>
                <a:close/>
              </a:path>
            </a:pathLst>
          </a:custGeom>
          <a:blipFill>
            <a:blip r:embed="rId4"/>
            <a:stretch>
              <a:fillRect l="0" t="0" r="0" b="-1304"/>
            </a:stretch>
          </a:blipFill>
        </p:spPr>
      </p:sp>
      <p:sp>
        <p:nvSpPr>
          <p:cNvPr name="Freeform 11" id="11"/>
          <p:cNvSpPr/>
          <p:nvPr/>
        </p:nvSpPr>
        <p:spPr>
          <a:xfrm flipH="false" flipV="false" rot="0">
            <a:off x="13071089" y="2096574"/>
            <a:ext cx="3370807" cy="1746867"/>
          </a:xfrm>
          <a:custGeom>
            <a:avLst/>
            <a:gdLst/>
            <a:ahLst/>
            <a:cxnLst/>
            <a:rect r="r" b="b" t="t" l="l"/>
            <a:pathLst>
              <a:path h="1746867" w="3370807">
                <a:moveTo>
                  <a:pt x="0" y="0"/>
                </a:moveTo>
                <a:lnTo>
                  <a:pt x="3370807" y="0"/>
                </a:lnTo>
                <a:lnTo>
                  <a:pt x="3370807" y="1746868"/>
                </a:lnTo>
                <a:lnTo>
                  <a:pt x="0" y="1746868"/>
                </a:lnTo>
                <a:lnTo>
                  <a:pt x="0" y="0"/>
                </a:lnTo>
                <a:close/>
              </a:path>
            </a:pathLst>
          </a:custGeom>
          <a:blipFill>
            <a:blip r:embed="rId5"/>
            <a:stretch>
              <a:fillRect l="0" t="0" r="0" b="0"/>
            </a:stretch>
          </a:blipFill>
        </p:spPr>
      </p:sp>
      <p:sp>
        <p:nvSpPr>
          <p:cNvPr name="Freeform 12" id="12"/>
          <p:cNvSpPr/>
          <p:nvPr/>
        </p:nvSpPr>
        <p:spPr>
          <a:xfrm flipH="false" flipV="false" rot="0">
            <a:off x="13025606" y="6427288"/>
            <a:ext cx="3604984" cy="1587871"/>
          </a:xfrm>
          <a:custGeom>
            <a:avLst/>
            <a:gdLst/>
            <a:ahLst/>
            <a:cxnLst/>
            <a:rect r="r" b="b" t="t" l="l"/>
            <a:pathLst>
              <a:path h="1587871" w="3604984">
                <a:moveTo>
                  <a:pt x="0" y="0"/>
                </a:moveTo>
                <a:lnTo>
                  <a:pt x="3604984" y="0"/>
                </a:lnTo>
                <a:lnTo>
                  <a:pt x="3604984" y="1587871"/>
                </a:lnTo>
                <a:lnTo>
                  <a:pt x="0" y="1587871"/>
                </a:lnTo>
                <a:lnTo>
                  <a:pt x="0" y="0"/>
                </a:lnTo>
                <a:close/>
              </a:path>
            </a:pathLst>
          </a:custGeom>
          <a:blipFill>
            <a:blip r:embed="rId6"/>
            <a:stretch>
              <a:fillRect l="-1986" t="-16305" r="0" b="-38179"/>
            </a:stretch>
          </a:blipFill>
        </p:spPr>
      </p:sp>
      <p:sp>
        <p:nvSpPr>
          <p:cNvPr name="AutoShape 13" id="13"/>
          <p:cNvSpPr/>
          <p:nvPr/>
        </p:nvSpPr>
        <p:spPr>
          <a:xfrm rot="0">
            <a:off x="6819900" y="4991100"/>
            <a:ext cx="5943600" cy="2281724"/>
          </a:xfrm>
          <a:prstGeom prst="rect">
            <a:avLst/>
          </a:prstGeom>
          <a:solidFill>
            <a:srgbClr val="A2C69F"/>
          </a:solidFill>
        </p:spPr>
      </p:sp>
      <p:sp>
        <p:nvSpPr>
          <p:cNvPr name="Freeform 14" id="14"/>
          <p:cNvSpPr/>
          <p:nvPr/>
        </p:nvSpPr>
        <p:spPr>
          <a:xfrm flipH="false" flipV="false" rot="0">
            <a:off x="7024245" y="5359179"/>
            <a:ext cx="406944" cy="708289"/>
          </a:xfrm>
          <a:custGeom>
            <a:avLst/>
            <a:gdLst/>
            <a:ahLst/>
            <a:cxnLst/>
            <a:rect r="r" b="b" t="t" l="l"/>
            <a:pathLst>
              <a:path h="708289" w="406944">
                <a:moveTo>
                  <a:pt x="0" y="0"/>
                </a:moveTo>
                <a:lnTo>
                  <a:pt x="406944" y="0"/>
                </a:lnTo>
                <a:lnTo>
                  <a:pt x="406944" y="708289"/>
                </a:lnTo>
                <a:lnTo>
                  <a:pt x="0" y="7082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15" id="15"/>
          <p:cNvSpPr/>
          <p:nvPr/>
        </p:nvSpPr>
        <p:spPr>
          <a:xfrm rot="0">
            <a:off x="6819900" y="7272824"/>
            <a:ext cx="5943600" cy="3014176"/>
          </a:xfrm>
          <a:prstGeom prst="rect">
            <a:avLst/>
          </a:prstGeom>
          <a:solidFill>
            <a:srgbClr val="C5E4C3"/>
          </a:solidFill>
        </p:spPr>
      </p:sp>
      <p:sp>
        <p:nvSpPr>
          <p:cNvPr name="Freeform 16" id="16"/>
          <p:cNvSpPr/>
          <p:nvPr/>
        </p:nvSpPr>
        <p:spPr>
          <a:xfrm flipH="false" flipV="false" rot="0">
            <a:off x="7024245" y="7615724"/>
            <a:ext cx="631994" cy="671036"/>
          </a:xfrm>
          <a:custGeom>
            <a:avLst/>
            <a:gdLst/>
            <a:ahLst/>
            <a:cxnLst/>
            <a:rect r="r" b="b" t="t" l="l"/>
            <a:pathLst>
              <a:path h="671036" w="631994">
                <a:moveTo>
                  <a:pt x="0" y="0"/>
                </a:moveTo>
                <a:lnTo>
                  <a:pt x="631994" y="0"/>
                </a:lnTo>
                <a:lnTo>
                  <a:pt x="631994" y="671036"/>
                </a:lnTo>
                <a:lnTo>
                  <a:pt x="0" y="67103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7" id="17"/>
          <p:cNvGrpSpPr/>
          <p:nvPr/>
        </p:nvGrpSpPr>
        <p:grpSpPr>
          <a:xfrm rot="0">
            <a:off x="13294469" y="562786"/>
            <a:ext cx="2924046" cy="869904"/>
            <a:chOff x="0" y="0"/>
            <a:chExt cx="3898727" cy="1159871"/>
          </a:xfrm>
        </p:grpSpPr>
        <p:sp>
          <p:nvSpPr>
            <p:cNvPr name="Freeform 18" id="18"/>
            <p:cNvSpPr/>
            <p:nvPr/>
          </p:nvSpPr>
          <p:spPr>
            <a:xfrm flipH="false" flipV="false" rot="0">
              <a:off x="0" y="0"/>
              <a:ext cx="3898727" cy="1159871"/>
            </a:xfrm>
            <a:custGeom>
              <a:avLst/>
              <a:gdLst/>
              <a:ahLst/>
              <a:cxnLst/>
              <a:rect r="r" b="b" t="t" l="l"/>
              <a:pathLst>
                <a:path h="1159871" w="3898727">
                  <a:moveTo>
                    <a:pt x="0" y="0"/>
                  </a:moveTo>
                  <a:lnTo>
                    <a:pt x="3898727" y="0"/>
                  </a:lnTo>
                  <a:lnTo>
                    <a:pt x="3898727" y="1159871"/>
                  </a:lnTo>
                  <a:lnTo>
                    <a:pt x="0" y="11598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9" id="19"/>
            <p:cNvSpPr txBox="true"/>
            <p:nvPr/>
          </p:nvSpPr>
          <p:spPr>
            <a:xfrm rot="0">
              <a:off x="424733" y="205181"/>
              <a:ext cx="2576580" cy="425490"/>
            </a:xfrm>
            <a:prstGeom prst="rect">
              <a:avLst/>
            </a:prstGeom>
          </p:spPr>
          <p:txBody>
            <a:bodyPr anchor="t" rtlCol="false" tIns="0" lIns="0" bIns="0" rIns="0">
              <a:spAutoFit/>
            </a:bodyPr>
            <a:lstStyle/>
            <a:p>
              <a:pPr algn="l">
                <a:lnSpc>
                  <a:spcPts val="2778"/>
                </a:lnSpc>
              </a:pPr>
              <a:r>
                <a:rPr lang="en-US" b="true" sz="1852" spc="37" u="sng">
                  <a:solidFill>
                    <a:srgbClr val="0B94CA"/>
                  </a:solidFill>
                  <a:latin typeface="Inter 1 Bold"/>
                  <a:ea typeface="Inter 1 Bold"/>
                  <a:cs typeface="Inter 1 Bold"/>
                  <a:sym typeface="Inter 1 Bold"/>
                  <a:hlinkClick r:id="rId13" tooltip="https://www.anaee.eu/apply-and-access/"/>
                </a:rPr>
                <a:t>ACCESS PAGE</a:t>
              </a:r>
            </a:p>
          </p:txBody>
        </p:sp>
      </p:grpSp>
      <p:sp>
        <p:nvSpPr>
          <p:cNvPr name="Freeform 20" id="20"/>
          <p:cNvSpPr/>
          <p:nvPr/>
        </p:nvSpPr>
        <p:spPr>
          <a:xfrm flipH="false" flipV="false" rot="0">
            <a:off x="13154025" y="4543322"/>
            <a:ext cx="3436284" cy="1184086"/>
          </a:xfrm>
          <a:custGeom>
            <a:avLst/>
            <a:gdLst/>
            <a:ahLst/>
            <a:cxnLst/>
            <a:rect r="r" b="b" t="t" l="l"/>
            <a:pathLst>
              <a:path h="1184086" w="3436284">
                <a:moveTo>
                  <a:pt x="0" y="0"/>
                </a:moveTo>
                <a:lnTo>
                  <a:pt x="3436284" y="0"/>
                </a:lnTo>
                <a:lnTo>
                  <a:pt x="3436284" y="1184086"/>
                </a:lnTo>
                <a:lnTo>
                  <a:pt x="0" y="1184086"/>
                </a:lnTo>
                <a:lnTo>
                  <a:pt x="0" y="0"/>
                </a:lnTo>
                <a:close/>
              </a:path>
            </a:pathLst>
          </a:custGeom>
          <a:blipFill>
            <a:blip r:embed="rId14"/>
            <a:stretch>
              <a:fillRect l="0" t="0" r="0" b="0"/>
            </a:stretch>
          </a:blipFill>
        </p:spPr>
      </p:sp>
      <p:sp>
        <p:nvSpPr>
          <p:cNvPr name="TextBox 21" id="21"/>
          <p:cNvSpPr txBox="true"/>
          <p:nvPr/>
        </p:nvSpPr>
        <p:spPr>
          <a:xfrm rot="0">
            <a:off x="7317632" y="559823"/>
            <a:ext cx="4619939" cy="728380"/>
          </a:xfrm>
          <a:prstGeom prst="rect">
            <a:avLst/>
          </a:prstGeom>
        </p:spPr>
        <p:txBody>
          <a:bodyPr anchor="t" rtlCol="false" tIns="0" lIns="0" bIns="0" rIns="0">
            <a:spAutoFit/>
          </a:bodyPr>
          <a:lstStyle/>
          <a:p>
            <a:pPr algn="l">
              <a:lnSpc>
                <a:spcPts val="2878"/>
              </a:lnSpc>
            </a:pPr>
            <a:r>
              <a:rPr lang="en-US" b="true" sz="2399" i="true" spc="95">
                <a:solidFill>
                  <a:srgbClr val="EFF3F4"/>
                </a:solidFill>
                <a:latin typeface="Inter 1 Bold Italics"/>
                <a:ea typeface="Inter 1 Bold Italics"/>
                <a:cs typeface="Inter 1 Bold Italics"/>
                <a:sym typeface="Inter 1 Bold Italics"/>
              </a:rPr>
              <a:t>DIRECT CALLS AND PROJECTS</a:t>
            </a:r>
          </a:p>
        </p:txBody>
      </p:sp>
      <p:sp>
        <p:nvSpPr>
          <p:cNvPr name="TextBox 22" id="22"/>
          <p:cNvSpPr txBox="true"/>
          <p:nvPr/>
        </p:nvSpPr>
        <p:spPr>
          <a:xfrm rot="0">
            <a:off x="7317632" y="1745508"/>
            <a:ext cx="4619939" cy="2776434"/>
          </a:xfrm>
          <a:prstGeom prst="rect">
            <a:avLst/>
          </a:prstGeom>
        </p:spPr>
        <p:txBody>
          <a:bodyPr anchor="t" rtlCol="false" tIns="0" lIns="0" bIns="0" rIns="0">
            <a:spAutoFit/>
          </a:bodyPr>
          <a:lstStyle/>
          <a:p>
            <a:pPr algn="l">
              <a:lnSpc>
                <a:spcPts val="3148"/>
              </a:lnSpc>
            </a:pPr>
            <a:r>
              <a:rPr lang="en-US" sz="2099" spc="41">
                <a:solidFill>
                  <a:srgbClr val="EFF3F4"/>
                </a:solidFill>
                <a:latin typeface="Inter 1 Light"/>
                <a:ea typeface="Inter 1 Light"/>
                <a:cs typeface="Inter 1 Light"/>
                <a:sym typeface="Inter 1 Light"/>
              </a:rPr>
              <a:t>G</a:t>
            </a:r>
            <a:r>
              <a:rPr lang="en-US" sz="2099" spc="41">
                <a:solidFill>
                  <a:srgbClr val="EFF3F4"/>
                </a:solidFill>
                <a:latin typeface="Inter 1 Light"/>
                <a:ea typeface="Inter 1 Light"/>
                <a:cs typeface="Inter 1 Light"/>
                <a:sym typeface="Inter 1 Light"/>
              </a:rPr>
              <a:t>et quick access to our facilities with Direct Access, or dive into a longer-term collaboration through Project Access. Either way, AnaEE-ERIC makes it easy to use our labs, platforms, and expertise for your research.</a:t>
            </a:r>
          </a:p>
        </p:txBody>
      </p:sp>
      <p:sp>
        <p:nvSpPr>
          <p:cNvPr name="TextBox 23" id="23"/>
          <p:cNvSpPr txBox="true"/>
          <p:nvPr/>
        </p:nvSpPr>
        <p:spPr>
          <a:xfrm rot="0">
            <a:off x="7914985" y="5311554"/>
            <a:ext cx="4556338" cy="1439603"/>
          </a:xfrm>
          <a:prstGeom prst="rect">
            <a:avLst/>
          </a:prstGeom>
        </p:spPr>
        <p:txBody>
          <a:bodyPr anchor="t" rtlCol="false" tIns="0" lIns="0" bIns="0" rIns="0">
            <a:spAutoFit/>
          </a:bodyPr>
          <a:lstStyle/>
          <a:p>
            <a:pPr algn="l">
              <a:lnSpc>
                <a:spcPts val="2699"/>
              </a:lnSpc>
            </a:pPr>
            <a:r>
              <a:rPr lang="en-US" b="true" sz="1799" spc="35">
                <a:solidFill>
                  <a:srgbClr val="1D3B29"/>
                </a:solidFill>
                <a:latin typeface="Inter 1 Bold"/>
                <a:ea typeface="Inter 1 Bold"/>
                <a:cs typeface="Inter 1 Bold"/>
                <a:sym typeface="Inter 1 Bold"/>
              </a:rPr>
              <a:t>Direct Access – </a:t>
            </a:r>
            <a:r>
              <a:rPr lang="en-US" b="true" sz="1799" spc="35">
                <a:solidFill>
                  <a:srgbClr val="1D3B29"/>
                </a:solidFill>
                <a:latin typeface="Inter 1 Bold"/>
                <a:ea typeface="Inter 1 Bold"/>
                <a:cs typeface="Inter 1 Bold"/>
                <a:sym typeface="Inter 1 Bold"/>
              </a:rPr>
              <a:t>fast and flexible</a:t>
            </a:r>
          </a:p>
          <a:p>
            <a:pPr algn="l">
              <a:lnSpc>
                <a:spcPts val="900"/>
              </a:lnSpc>
            </a:pPr>
          </a:p>
          <a:p>
            <a:pPr algn="l">
              <a:lnSpc>
                <a:spcPts val="2699"/>
              </a:lnSpc>
            </a:pPr>
            <a:r>
              <a:rPr lang="en-US" sz="1799" spc="35">
                <a:solidFill>
                  <a:srgbClr val="1D3B29"/>
                </a:solidFill>
                <a:latin typeface="Inter 1"/>
                <a:ea typeface="Inter 1"/>
                <a:cs typeface="Inter 1"/>
                <a:sym typeface="Inter 1"/>
              </a:rPr>
              <a:t>Quick, pay-per-use access to labs, platforms, and services. Ideal for short-term experiments or pilot studies.</a:t>
            </a:r>
          </a:p>
        </p:txBody>
      </p:sp>
      <p:sp>
        <p:nvSpPr>
          <p:cNvPr name="TextBox 24" id="24"/>
          <p:cNvSpPr txBox="true"/>
          <p:nvPr/>
        </p:nvSpPr>
        <p:spPr>
          <a:xfrm rot="0">
            <a:off x="7914985" y="7522280"/>
            <a:ext cx="4646920" cy="2764720"/>
          </a:xfrm>
          <a:prstGeom prst="rect">
            <a:avLst/>
          </a:prstGeom>
        </p:spPr>
        <p:txBody>
          <a:bodyPr anchor="t" rtlCol="false" tIns="0" lIns="0" bIns="0" rIns="0">
            <a:spAutoFit/>
          </a:bodyPr>
          <a:lstStyle/>
          <a:p>
            <a:pPr algn="l">
              <a:lnSpc>
                <a:spcPts val="2699"/>
              </a:lnSpc>
            </a:pPr>
            <a:r>
              <a:rPr lang="en-US" b="true" sz="1799" spc="35">
                <a:solidFill>
                  <a:srgbClr val="1D3B29"/>
                </a:solidFill>
                <a:latin typeface="Inter 1 Bold"/>
                <a:ea typeface="Inter 1 Bold"/>
                <a:cs typeface="Inter 1 Bold"/>
                <a:sym typeface="Inter 1 Bold"/>
              </a:rPr>
              <a:t>Project Access – Coll</a:t>
            </a:r>
            <a:r>
              <a:rPr lang="en-US" b="true" sz="1799" spc="35">
                <a:solidFill>
                  <a:srgbClr val="1D3B29"/>
                </a:solidFill>
                <a:latin typeface="Inter 1 Bold"/>
                <a:ea typeface="Inter 1 Bold"/>
                <a:cs typeface="Inter 1 Bold"/>
                <a:sym typeface="Inter 1 Bold"/>
              </a:rPr>
              <a:t>aborative &amp; Funded</a:t>
            </a:r>
          </a:p>
          <a:p>
            <a:pPr algn="l">
              <a:lnSpc>
                <a:spcPts val="600"/>
              </a:lnSpc>
            </a:pPr>
          </a:p>
          <a:p>
            <a:pPr algn="l">
              <a:lnSpc>
                <a:spcPts val="2699"/>
              </a:lnSpc>
            </a:pPr>
            <a:r>
              <a:rPr lang="en-US" sz="1799" spc="35">
                <a:solidFill>
                  <a:srgbClr val="1D3B29"/>
                </a:solidFill>
                <a:latin typeface="Inter 1"/>
                <a:ea typeface="Inter 1"/>
                <a:cs typeface="Inter 1"/>
                <a:sym typeface="Inter 1"/>
              </a:rPr>
              <a:t>Long-term access for research groups, with support for proposals, scheduling, and sometimes funded participation through Horizon Europe. Includes technical guidance, lab analyses, and optional mentorship.</a:t>
            </a:r>
          </a:p>
          <a:p>
            <a:pPr algn="l">
              <a:lnSpc>
                <a:spcPts val="2699"/>
              </a:lnSpc>
            </a:pPr>
          </a:p>
        </p:txBody>
      </p:sp>
    </p:spTree>
  </p:cSld>
  <p:clrMapOvr>
    <a:masterClrMapping/>
  </p:clrMapOvr>
  <p:transition spd="slow">
    <p:push dir="l"/>
  </p:transition>
</p:sld>
</file>

<file path=ppt/slides/slide17.xml><?xml version="1.0" encoding="utf-8"?>
<p:sld xmlns:p="http://schemas.openxmlformats.org/presentationml/2006/main" xmlns:a="http://schemas.openxmlformats.org/drawingml/2006/main">
  <p:cSld>
    <p:bg>
      <p:bgPr>
        <a:solidFill>
          <a:srgbClr val="EFF3F4"/>
        </a:solidFill>
      </p:bgPr>
    </p:bg>
    <p:spTree>
      <p:nvGrpSpPr>
        <p:cNvPr id="1" name=""/>
        <p:cNvGrpSpPr/>
        <p:nvPr/>
      </p:nvGrpSpPr>
      <p:grpSpPr>
        <a:xfrm>
          <a:off x="0" y="0"/>
          <a:ext cx="0" cy="0"/>
          <a:chOff x="0" y="0"/>
          <a:chExt cx="0" cy="0"/>
        </a:xfrm>
      </p:grpSpPr>
      <p:grpSp>
        <p:nvGrpSpPr>
          <p:cNvPr name="Group 2" id="2"/>
          <p:cNvGrpSpPr/>
          <p:nvPr/>
        </p:nvGrpSpPr>
        <p:grpSpPr>
          <a:xfrm rot="0">
            <a:off x="8768645" y="2607707"/>
            <a:ext cx="8795455" cy="5071587"/>
            <a:chOff x="0" y="0"/>
            <a:chExt cx="11727273" cy="6762116"/>
          </a:xfrm>
        </p:grpSpPr>
        <p:sp>
          <p:nvSpPr>
            <p:cNvPr name="TextBox 3" id="3"/>
            <p:cNvSpPr txBox="true"/>
            <p:nvPr/>
          </p:nvSpPr>
          <p:spPr>
            <a:xfrm rot="0">
              <a:off x="1117598" y="6123941"/>
              <a:ext cx="9492077" cy="638175"/>
            </a:xfrm>
            <a:prstGeom prst="rect">
              <a:avLst/>
            </a:prstGeom>
          </p:spPr>
          <p:txBody>
            <a:bodyPr anchor="t" rtlCol="false" tIns="0" lIns="0" bIns="0" rIns="0">
              <a:spAutoFit/>
            </a:bodyPr>
            <a:lstStyle/>
            <a:p>
              <a:pPr algn="ctr">
                <a:lnSpc>
                  <a:spcPts val="3900"/>
                </a:lnSpc>
              </a:pPr>
            </a:p>
          </p:txBody>
        </p:sp>
        <p:sp>
          <p:nvSpPr>
            <p:cNvPr name="TextBox 4" id="4"/>
            <p:cNvSpPr txBox="true"/>
            <p:nvPr/>
          </p:nvSpPr>
          <p:spPr>
            <a:xfrm rot="0">
              <a:off x="1117598" y="0"/>
              <a:ext cx="9492077" cy="647700"/>
            </a:xfrm>
            <a:prstGeom prst="rect">
              <a:avLst/>
            </a:prstGeom>
          </p:spPr>
          <p:txBody>
            <a:bodyPr anchor="t" rtlCol="false" tIns="0" lIns="0" bIns="0" rIns="0">
              <a:spAutoFit/>
            </a:bodyPr>
            <a:lstStyle/>
            <a:p>
              <a:pPr algn="ctr">
                <a:lnSpc>
                  <a:spcPts val="3840"/>
                </a:lnSpc>
              </a:pPr>
              <a:r>
                <a:rPr lang="en-US" b="true" sz="3200" i="true" spc="128">
                  <a:solidFill>
                    <a:srgbClr val="2B523A"/>
                  </a:solidFill>
                  <a:latin typeface="Inter 1 Bold Italics"/>
                  <a:ea typeface="Inter 1 Bold Italics"/>
                  <a:cs typeface="Inter 1 Bold Italics"/>
                  <a:sym typeface="Inter 1 Bold Italics"/>
                </a:rPr>
                <a:t>4.</a:t>
              </a:r>
            </a:p>
          </p:txBody>
        </p:sp>
        <p:sp>
          <p:nvSpPr>
            <p:cNvPr name="AutoShape 5" id="5"/>
            <p:cNvSpPr/>
            <p:nvPr/>
          </p:nvSpPr>
          <p:spPr>
            <a:xfrm rot="0">
              <a:off x="5101637" y="5005726"/>
              <a:ext cx="1524000" cy="152400"/>
            </a:xfrm>
            <a:prstGeom prst="rect">
              <a:avLst/>
            </a:prstGeom>
            <a:solidFill>
              <a:srgbClr val="7CA579"/>
            </a:solidFill>
          </p:spPr>
        </p:sp>
        <p:sp>
          <p:nvSpPr>
            <p:cNvPr name="TextBox 6" id="6"/>
            <p:cNvSpPr txBox="true"/>
            <p:nvPr/>
          </p:nvSpPr>
          <p:spPr>
            <a:xfrm rot="0">
              <a:off x="0" y="1144926"/>
              <a:ext cx="11727273" cy="2921000"/>
            </a:xfrm>
            <a:prstGeom prst="rect">
              <a:avLst/>
            </a:prstGeom>
          </p:spPr>
          <p:txBody>
            <a:bodyPr anchor="t" rtlCol="false" tIns="0" lIns="0" bIns="0" rIns="0">
              <a:spAutoFit/>
            </a:bodyPr>
            <a:lstStyle/>
            <a:p>
              <a:pPr algn="ctr">
                <a:lnSpc>
                  <a:spcPts val="8640"/>
                </a:lnSpc>
              </a:pPr>
              <a:r>
                <a:rPr lang="en-US" b="true" sz="7200" i="true">
                  <a:solidFill>
                    <a:srgbClr val="2B523A"/>
                  </a:solidFill>
                  <a:latin typeface="Inter 1 Bold Italics"/>
                  <a:ea typeface="Inter 1 Bold Italics"/>
                  <a:cs typeface="Inter 1 Bold Italics"/>
                  <a:sym typeface="Inter 1 Bold Italics"/>
                </a:rPr>
                <a:t>Interested in joining?</a:t>
              </a:r>
            </a:p>
          </p:txBody>
        </p:sp>
      </p:grpSp>
      <p:sp>
        <p:nvSpPr>
          <p:cNvPr name="AutoShape 7" id="7"/>
          <p:cNvSpPr/>
          <p:nvPr/>
        </p:nvSpPr>
        <p:spPr>
          <a:xfrm rot="0">
            <a:off x="-397228" y="-476949"/>
            <a:ext cx="4229100" cy="8229600"/>
          </a:xfrm>
          <a:prstGeom prst="rect">
            <a:avLst/>
          </a:prstGeom>
          <a:solidFill>
            <a:srgbClr val="7CA579"/>
          </a:solidFill>
        </p:spPr>
      </p:sp>
      <p:grpSp>
        <p:nvGrpSpPr>
          <p:cNvPr name="Group 8" id="8"/>
          <p:cNvGrpSpPr>
            <a:grpSpLocks noChangeAspect="true"/>
          </p:cNvGrpSpPr>
          <p:nvPr/>
        </p:nvGrpSpPr>
        <p:grpSpPr>
          <a:xfrm rot="0">
            <a:off x="38100" y="8014762"/>
            <a:ext cx="3748195" cy="3748195"/>
            <a:chOff x="0" y="0"/>
            <a:chExt cx="2653030" cy="2653030"/>
          </a:xfrm>
        </p:grpSpPr>
        <p:sp>
          <p:nvSpPr>
            <p:cNvPr name="Freeform 9" id="9"/>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grpSp>
        <p:nvGrpSpPr>
          <p:cNvPr name="Group 10" id="10"/>
          <p:cNvGrpSpPr>
            <a:grpSpLocks noChangeAspect="true"/>
          </p:cNvGrpSpPr>
          <p:nvPr/>
        </p:nvGrpSpPr>
        <p:grpSpPr>
          <a:xfrm rot="0">
            <a:off x="4038600" y="-476949"/>
            <a:ext cx="3748195" cy="3748195"/>
            <a:chOff x="0" y="0"/>
            <a:chExt cx="2653030" cy="2653030"/>
          </a:xfrm>
        </p:grpSpPr>
        <p:sp>
          <p:nvSpPr>
            <p:cNvPr name="Freeform 11" id="11"/>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12" id="12"/>
          <p:cNvSpPr/>
          <p:nvPr/>
        </p:nvSpPr>
        <p:spPr>
          <a:xfrm rot="0">
            <a:off x="4038600" y="3528605"/>
            <a:ext cx="3771900" cy="7581900"/>
          </a:xfrm>
          <a:prstGeom prst="rect">
            <a:avLst/>
          </a:prstGeom>
          <a:solidFill>
            <a:srgbClr val="7CA579"/>
          </a:solidFill>
        </p:spPr>
      </p:sp>
    </p:spTree>
  </p:cSld>
  <p:clrMapOvr>
    <a:masterClrMapping/>
  </p:clrMapOvr>
  <p:transition spd="slow">
    <p:push dir="l"/>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sp>
        <p:nvSpPr>
          <p:cNvPr name="AutoShape 2" id="2"/>
          <p:cNvSpPr/>
          <p:nvPr/>
        </p:nvSpPr>
        <p:spPr>
          <a:xfrm rot="0">
            <a:off x="2514600" y="-647700"/>
            <a:ext cx="16802100" cy="11125200"/>
          </a:xfrm>
          <a:prstGeom prst="rect">
            <a:avLst/>
          </a:prstGeom>
          <a:solidFill>
            <a:srgbClr val="7CA579"/>
          </a:solidFill>
        </p:spPr>
      </p:sp>
      <p:grpSp>
        <p:nvGrpSpPr>
          <p:cNvPr name="Group 3" id="3"/>
          <p:cNvGrpSpPr>
            <a:grpSpLocks noChangeAspect="true"/>
          </p:cNvGrpSpPr>
          <p:nvPr/>
        </p:nvGrpSpPr>
        <p:grpSpPr>
          <a:xfrm rot="0">
            <a:off x="-1385995" y="2337862"/>
            <a:ext cx="3748195" cy="3748195"/>
            <a:chOff x="0" y="0"/>
            <a:chExt cx="2653030" cy="2653030"/>
          </a:xfrm>
        </p:grpSpPr>
        <p:sp>
          <p:nvSpPr>
            <p:cNvPr name="Freeform 4" id="4"/>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grpSp>
        <p:nvGrpSpPr>
          <p:cNvPr name="Group 5" id="5"/>
          <p:cNvGrpSpPr/>
          <p:nvPr/>
        </p:nvGrpSpPr>
        <p:grpSpPr>
          <a:xfrm rot="0">
            <a:off x="3971830" y="1678286"/>
            <a:ext cx="12741629" cy="6923818"/>
            <a:chOff x="0" y="0"/>
            <a:chExt cx="16988839" cy="9231758"/>
          </a:xfrm>
        </p:grpSpPr>
        <p:sp>
          <p:nvSpPr>
            <p:cNvPr name="TextBox 6" id="6"/>
            <p:cNvSpPr txBox="true"/>
            <p:nvPr/>
          </p:nvSpPr>
          <p:spPr>
            <a:xfrm rot="0">
              <a:off x="65128" y="0"/>
              <a:ext cx="12169345" cy="647700"/>
            </a:xfrm>
            <a:prstGeom prst="rect">
              <a:avLst/>
            </a:prstGeom>
          </p:spPr>
          <p:txBody>
            <a:bodyPr anchor="t" rtlCol="false" tIns="0" lIns="0" bIns="0" rIns="0">
              <a:spAutoFit/>
            </a:bodyPr>
            <a:lstStyle/>
            <a:p>
              <a:pPr algn="l">
                <a:lnSpc>
                  <a:spcPts val="3840"/>
                </a:lnSpc>
              </a:pPr>
              <a:r>
                <a:rPr lang="en-US" b="true" sz="3200" i="true" spc="128">
                  <a:solidFill>
                    <a:srgbClr val="EFF3F4"/>
                  </a:solidFill>
                  <a:latin typeface="Inter 1 Bold Italics"/>
                  <a:ea typeface="Inter 1 Bold Italics"/>
                  <a:cs typeface="Inter 1 Bold Italics"/>
                  <a:sym typeface="Inter 1 Bold Italics"/>
                </a:rPr>
                <a:t>BECOMING A MEMBER</a:t>
              </a:r>
            </a:p>
          </p:txBody>
        </p:sp>
        <p:sp>
          <p:nvSpPr>
            <p:cNvPr name="TextBox 7" id="7"/>
            <p:cNvSpPr txBox="true"/>
            <p:nvPr/>
          </p:nvSpPr>
          <p:spPr>
            <a:xfrm rot="0">
              <a:off x="0" y="2253110"/>
              <a:ext cx="16988839" cy="2788282"/>
            </a:xfrm>
            <a:prstGeom prst="rect">
              <a:avLst/>
            </a:prstGeom>
          </p:spPr>
          <p:txBody>
            <a:bodyPr anchor="t" rtlCol="false" tIns="0" lIns="0" bIns="0" rIns="0">
              <a:spAutoFit/>
            </a:bodyPr>
            <a:lstStyle/>
            <a:p>
              <a:pPr algn="l">
                <a:lnSpc>
                  <a:spcPts val="4200"/>
                </a:lnSpc>
              </a:pPr>
              <a:r>
                <a:rPr lang="en-US" sz="2800" spc="84" b="true">
                  <a:solidFill>
                    <a:srgbClr val="EFF3F4"/>
                  </a:solidFill>
                  <a:latin typeface="Inter 1 Medium"/>
                  <a:ea typeface="Inter 1 Medium"/>
                  <a:cs typeface="Inter 1 Medium"/>
                  <a:sym typeface="Inter 1 Medium"/>
                </a:rPr>
                <a:t>Be</a:t>
              </a:r>
              <a:r>
                <a:rPr lang="en-US" b="true" sz="2800" spc="84">
                  <a:solidFill>
                    <a:srgbClr val="EFF3F4"/>
                  </a:solidFill>
                  <a:latin typeface="Inter 1 Medium"/>
                  <a:ea typeface="Inter 1 Medium"/>
                  <a:cs typeface="Inter 1 Medium"/>
                  <a:sym typeface="Inter 1 Medium"/>
                </a:rPr>
                <a:t>coming a member of AnaEE-ERIC elevates your scientific capabilities and embeds your facilities in a collaborative, forward-thinking European network. Drive innovation, support sustainable practices, and ensure your research has lasting impact on science and society.</a:t>
              </a:r>
            </a:p>
          </p:txBody>
        </p:sp>
        <p:sp>
          <p:nvSpPr>
            <p:cNvPr name="AutoShape 8" id="8"/>
            <p:cNvSpPr/>
            <p:nvPr/>
          </p:nvSpPr>
          <p:spPr>
            <a:xfrm rot="0">
              <a:off x="0" y="6457442"/>
              <a:ext cx="1953849" cy="152400"/>
            </a:xfrm>
            <a:prstGeom prst="rect">
              <a:avLst/>
            </a:prstGeom>
            <a:solidFill>
              <a:srgbClr val="EFF3F4"/>
            </a:solidFill>
          </p:spPr>
        </p:sp>
        <p:sp>
          <p:nvSpPr>
            <p:cNvPr name="TextBox 9" id="9"/>
            <p:cNvSpPr txBox="true"/>
            <p:nvPr/>
          </p:nvSpPr>
          <p:spPr>
            <a:xfrm rot="0">
              <a:off x="0" y="7933183"/>
              <a:ext cx="12410050" cy="1298575"/>
            </a:xfrm>
            <a:prstGeom prst="rect">
              <a:avLst/>
            </a:prstGeom>
          </p:spPr>
          <p:txBody>
            <a:bodyPr anchor="t" rtlCol="false" tIns="0" lIns="0" bIns="0" rIns="0">
              <a:spAutoFit/>
            </a:bodyPr>
            <a:lstStyle/>
            <a:p>
              <a:pPr algn="l">
                <a:lnSpc>
                  <a:spcPts val="3900"/>
                </a:lnSpc>
              </a:pPr>
              <a:r>
                <a:rPr lang="en-US" b="true" sz="3000" spc="240">
                  <a:solidFill>
                    <a:srgbClr val="EFF3F4"/>
                  </a:solidFill>
                  <a:latin typeface="Inter 1 Bold"/>
                  <a:ea typeface="Inter 1 Bold"/>
                  <a:cs typeface="Inter 1 Bold"/>
                  <a:sym typeface="Inter 1 Bold"/>
                </a:rPr>
                <a:t>DORRA GHARBI</a:t>
              </a:r>
              <a:r>
                <a:rPr lang="en-US" sz="3000" spc="240">
                  <a:solidFill>
                    <a:srgbClr val="EFF3F4"/>
                  </a:solidFill>
                  <a:latin typeface="Inter 1"/>
                  <a:ea typeface="Inter 1"/>
                  <a:cs typeface="Inter 1"/>
                  <a:sym typeface="Inter 1"/>
                </a:rPr>
                <a:t> - ANAEE OPERATIONS AND CENTRAL ACCESS MANAGER</a:t>
              </a:r>
            </a:p>
          </p:txBody>
        </p:sp>
      </p:grpSp>
      <p:sp>
        <p:nvSpPr>
          <p:cNvPr name="Freeform 10" id="10"/>
          <p:cNvSpPr/>
          <p:nvPr/>
        </p:nvSpPr>
        <p:spPr>
          <a:xfrm flipH="false" flipV="false" rot="0">
            <a:off x="734032" y="884762"/>
            <a:ext cx="779836" cy="592675"/>
          </a:xfrm>
          <a:custGeom>
            <a:avLst/>
            <a:gdLst/>
            <a:ahLst/>
            <a:cxnLst/>
            <a:rect r="r" b="b" t="t" l="l"/>
            <a:pathLst>
              <a:path h="592675" w="779836">
                <a:moveTo>
                  <a:pt x="0" y="0"/>
                </a:moveTo>
                <a:lnTo>
                  <a:pt x="779836" y="0"/>
                </a:lnTo>
                <a:lnTo>
                  <a:pt x="779836" y="592676"/>
                </a:lnTo>
                <a:lnTo>
                  <a:pt x="0" y="5926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55721" y="6431519"/>
            <a:ext cx="2417921" cy="3855481"/>
          </a:xfrm>
          <a:custGeom>
            <a:avLst/>
            <a:gdLst/>
            <a:ahLst/>
            <a:cxnLst/>
            <a:rect r="r" b="b" t="t" l="l"/>
            <a:pathLst>
              <a:path h="3855481" w="2417921">
                <a:moveTo>
                  <a:pt x="0" y="0"/>
                </a:moveTo>
                <a:lnTo>
                  <a:pt x="2417921" y="0"/>
                </a:lnTo>
                <a:lnTo>
                  <a:pt x="2417921" y="3855481"/>
                </a:lnTo>
                <a:lnTo>
                  <a:pt x="0" y="3855481"/>
                </a:lnTo>
                <a:lnTo>
                  <a:pt x="0" y="0"/>
                </a:lnTo>
                <a:close/>
              </a:path>
            </a:pathLst>
          </a:custGeom>
          <a:blipFill>
            <a:blip r:embed="rId4"/>
            <a:stretch>
              <a:fillRect l="0" t="0" r="-6302" b="0"/>
            </a:stretch>
          </a:blipFill>
        </p:spPr>
      </p:sp>
      <p:grpSp>
        <p:nvGrpSpPr>
          <p:cNvPr name="Group 12" id="12"/>
          <p:cNvGrpSpPr/>
          <p:nvPr/>
        </p:nvGrpSpPr>
        <p:grpSpPr>
          <a:xfrm rot="0">
            <a:off x="14047215" y="999640"/>
            <a:ext cx="3212085" cy="955595"/>
            <a:chOff x="0" y="0"/>
            <a:chExt cx="4282780" cy="1274127"/>
          </a:xfrm>
        </p:grpSpPr>
        <p:sp>
          <p:nvSpPr>
            <p:cNvPr name="Freeform 13" id="13"/>
            <p:cNvSpPr/>
            <p:nvPr/>
          </p:nvSpPr>
          <p:spPr>
            <a:xfrm flipH="false" flipV="false" rot="0">
              <a:off x="0" y="0"/>
              <a:ext cx="4282780" cy="1274127"/>
            </a:xfrm>
            <a:custGeom>
              <a:avLst/>
              <a:gdLst/>
              <a:ahLst/>
              <a:cxnLst/>
              <a:rect r="r" b="b" t="t" l="l"/>
              <a:pathLst>
                <a:path h="1274127" w="4282780">
                  <a:moveTo>
                    <a:pt x="0" y="0"/>
                  </a:moveTo>
                  <a:lnTo>
                    <a:pt x="4282780" y="0"/>
                  </a:lnTo>
                  <a:lnTo>
                    <a:pt x="4282780" y="1274127"/>
                  </a:lnTo>
                  <a:lnTo>
                    <a:pt x="0" y="12741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466572" y="221497"/>
              <a:ext cx="2830392" cy="471299"/>
            </a:xfrm>
            <a:prstGeom prst="rect">
              <a:avLst/>
            </a:prstGeom>
          </p:spPr>
          <p:txBody>
            <a:bodyPr anchor="t" rtlCol="false" tIns="0" lIns="0" bIns="0" rIns="0">
              <a:spAutoFit/>
            </a:bodyPr>
            <a:lstStyle/>
            <a:p>
              <a:pPr algn="l">
                <a:lnSpc>
                  <a:spcPts val="3052"/>
                </a:lnSpc>
              </a:pPr>
              <a:r>
                <a:rPr lang="en-US" b="true" sz="2034" spc="40" u="sng">
                  <a:solidFill>
                    <a:srgbClr val="0B94CA"/>
                  </a:solidFill>
                  <a:latin typeface="Inter 1 Bold"/>
                  <a:ea typeface="Inter 1 Bold"/>
                  <a:cs typeface="Inter 1 Bold"/>
                  <a:sym typeface="Inter 1 Bold"/>
                  <a:hlinkClick r:id="rId7" tooltip="https://www.anaee.eu/contact/"/>
                </a:rPr>
                <a:t>CONTACT US</a:t>
              </a:r>
            </a:p>
          </p:txBody>
        </p:sp>
      </p:grpSp>
    </p:spTree>
  </p:cSld>
  <p:clrMapOvr>
    <a:masterClrMapping/>
  </p:clrMapOvr>
  <p:transition spd="slow">
    <p:push dir="l"/>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sp>
        <p:nvSpPr>
          <p:cNvPr name="AutoShape 2" id="2"/>
          <p:cNvSpPr/>
          <p:nvPr/>
        </p:nvSpPr>
        <p:spPr>
          <a:xfrm rot="0">
            <a:off x="8056357" y="2222899"/>
            <a:ext cx="1143000" cy="114300"/>
          </a:xfrm>
          <a:prstGeom prst="rect">
            <a:avLst/>
          </a:prstGeom>
          <a:solidFill>
            <a:srgbClr val="7CA579"/>
          </a:solidFill>
        </p:spPr>
      </p:sp>
      <p:grpSp>
        <p:nvGrpSpPr>
          <p:cNvPr name="Group 3" id="3"/>
          <p:cNvGrpSpPr>
            <a:grpSpLocks noChangeAspect="true"/>
          </p:cNvGrpSpPr>
          <p:nvPr/>
        </p:nvGrpSpPr>
        <p:grpSpPr>
          <a:xfrm rot="0">
            <a:off x="0" y="-1740170"/>
            <a:ext cx="3748195" cy="3748195"/>
            <a:chOff x="0" y="0"/>
            <a:chExt cx="2653030" cy="2653030"/>
          </a:xfrm>
        </p:grpSpPr>
        <p:sp>
          <p:nvSpPr>
            <p:cNvPr name="Freeform 4" id="4"/>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5" id="5"/>
          <p:cNvSpPr/>
          <p:nvPr/>
        </p:nvSpPr>
        <p:spPr>
          <a:xfrm rot="0">
            <a:off x="-476250" y="2337199"/>
            <a:ext cx="7010400" cy="1773714"/>
          </a:xfrm>
          <a:prstGeom prst="rect">
            <a:avLst/>
          </a:prstGeom>
          <a:solidFill>
            <a:srgbClr val="7CA579"/>
          </a:solidFill>
        </p:spPr>
      </p:sp>
      <p:sp>
        <p:nvSpPr>
          <p:cNvPr name="Freeform 6" id="6"/>
          <p:cNvSpPr/>
          <p:nvPr/>
        </p:nvSpPr>
        <p:spPr>
          <a:xfrm flipH="false" flipV="false" rot="0">
            <a:off x="3917152" y="-270274"/>
            <a:ext cx="2616998" cy="2287824"/>
          </a:xfrm>
          <a:custGeom>
            <a:avLst/>
            <a:gdLst/>
            <a:ahLst/>
            <a:cxnLst/>
            <a:rect r="r" b="b" t="t" l="l"/>
            <a:pathLst>
              <a:path h="2287824" w="2616998">
                <a:moveTo>
                  <a:pt x="0" y="0"/>
                </a:moveTo>
                <a:lnTo>
                  <a:pt x="2616998" y="0"/>
                </a:lnTo>
                <a:lnTo>
                  <a:pt x="2616998" y="2287825"/>
                </a:lnTo>
                <a:lnTo>
                  <a:pt x="0" y="2287825"/>
                </a:lnTo>
                <a:lnTo>
                  <a:pt x="0" y="0"/>
                </a:lnTo>
                <a:close/>
              </a:path>
            </a:pathLst>
          </a:custGeom>
          <a:blipFill>
            <a:blip r:embed="rId2"/>
            <a:stretch>
              <a:fillRect l="0" t="0" r="0" b="-14388"/>
            </a:stretch>
          </a:blipFill>
        </p:spPr>
      </p:sp>
      <p:sp>
        <p:nvSpPr>
          <p:cNvPr name="Freeform 7" id="7"/>
          <p:cNvSpPr/>
          <p:nvPr/>
        </p:nvSpPr>
        <p:spPr>
          <a:xfrm flipH="false" flipV="false" rot="0">
            <a:off x="-1482856" y="4444288"/>
            <a:ext cx="8017006" cy="6414630"/>
          </a:xfrm>
          <a:custGeom>
            <a:avLst/>
            <a:gdLst/>
            <a:ahLst/>
            <a:cxnLst/>
            <a:rect r="r" b="b" t="t" l="l"/>
            <a:pathLst>
              <a:path h="6414630" w="8017006">
                <a:moveTo>
                  <a:pt x="0" y="0"/>
                </a:moveTo>
                <a:lnTo>
                  <a:pt x="8017006" y="0"/>
                </a:lnTo>
                <a:lnTo>
                  <a:pt x="8017006" y="6414630"/>
                </a:lnTo>
                <a:lnTo>
                  <a:pt x="0" y="6414630"/>
                </a:lnTo>
                <a:lnTo>
                  <a:pt x="0" y="0"/>
                </a:lnTo>
                <a:close/>
              </a:path>
            </a:pathLst>
          </a:custGeom>
          <a:blipFill>
            <a:blip r:embed="rId3"/>
            <a:stretch>
              <a:fillRect l="0" t="-9545" r="-16867" b="0"/>
            </a:stretch>
          </a:blipFill>
        </p:spPr>
      </p:sp>
      <p:sp>
        <p:nvSpPr>
          <p:cNvPr name="TextBox 8" id="8"/>
          <p:cNvSpPr txBox="true"/>
          <p:nvPr/>
        </p:nvSpPr>
        <p:spPr>
          <a:xfrm rot="0">
            <a:off x="8120942" y="634601"/>
            <a:ext cx="9138358" cy="1095375"/>
          </a:xfrm>
          <a:prstGeom prst="rect">
            <a:avLst/>
          </a:prstGeom>
        </p:spPr>
        <p:txBody>
          <a:bodyPr anchor="t" rtlCol="false" tIns="0" lIns="0" bIns="0" rIns="0">
            <a:spAutoFit/>
          </a:bodyPr>
          <a:lstStyle/>
          <a:p>
            <a:pPr algn="l">
              <a:lnSpc>
                <a:spcPts val="8640"/>
              </a:lnSpc>
            </a:pPr>
            <a:r>
              <a:rPr lang="en-US" sz="7200" i="true" b="true">
                <a:solidFill>
                  <a:srgbClr val="2B523A"/>
                </a:solidFill>
                <a:latin typeface="Inter 1 Bold Italics"/>
                <a:ea typeface="Inter 1 Bold Italics"/>
                <a:cs typeface="Inter 1 Bold Italics"/>
                <a:sym typeface="Inter 1 Bold Italics"/>
              </a:rPr>
              <a:t>5 key requierments</a:t>
            </a:r>
          </a:p>
        </p:txBody>
      </p:sp>
      <p:sp>
        <p:nvSpPr>
          <p:cNvPr name="TextBox 9" id="9"/>
          <p:cNvSpPr txBox="true"/>
          <p:nvPr/>
        </p:nvSpPr>
        <p:spPr>
          <a:xfrm rot="0">
            <a:off x="7485849" y="3017589"/>
            <a:ext cx="10408544" cy="6430973"/>
          </a:xfrm>
          <a:prstGeom prst="rect">
            <a:avLst/>
          </a:prstGeom>
        </p:spPr>
        <p:txBody>
          <a:bodyPr anchor="t" rtlCol="false" tIns="0" lIns="0" bIns="0" rIns="0">
            <a:spAutoFit/>
          </a:bodyPr>
          <a:lstStyle/>
          <a:p>
            <a:pPr algn="l" marL="525043" indent="-262522" lvl="1">
              <a:lnSpc>
                <a:spcPts val="3647"/>
              </a:lnSpc>
              <a:buFont typeface="Arial"/>
              <a:buChar char="•"/>
            </a:pPr>
            <a:r>
              <a:rPr lang="en-US" b="true" sz="2431" spc="48">
                <a:solidFill>
                  <a:srgbClr val="2B523A"/>
                </a:solidFill>
                <a:latin typeface="Inter 1 Bold"/>
                <a:ea typeface="Inter 1 Bold"/>
                <a:cs typeface="Inter 1 Bold"/>
                <a:sym typeface="Inter 1 Bold"/>
              </a:rPr>
              <a:t>N</a:t>
            </a:r>
            <a:r>
              <a:rPr lang="en-US" b="true" sz="2431" spc="48">
                <a:solidFill>
                  <a:srgbClr val="2B523A"/>
                </a:solidFill>
                <a:latin typeface="Inter 1 Bold"/>
                <a:ea typeface="Inter 1 Bold"/>
                <a:cs typeface="Inter 1 Bold"/>
                <a:sym typeface="Inter 1 Bold"/>
              </a:rPr>
              <a:t>ational Foundation: </a:t>
            </a:r>
            <a:r>
              <a:rPr lang="en-US" sz="2431" spc="48">
                <a:solidFill>
                  <a:srgbClr val="2B523A"/>
                </a:solidFill>
                <a:latin typeface="Inter 1 Light"/>
                <a:ea typeface="Inter 1 Light"/>
                <a:cs typeface="Inter 1 Light"/>
                <a:sym typeface="Inter 1 Light"/>
              </a:rPr>
              <a:t>Establish a national node and consider forming a consortium agreement if multiple institutions are involved</a:t>
            </a:r>
          </a:p>
          <a:p>
            <a:pPr algn="l">
              <a:lnSpc>
                <a:spcPts val="1010"/>
              </a:lnSpc>
            </a:pPr>
          </a:p>
          <a:p>
            <a:pPr algn="l" marL="525043" indent="-262522" lvl="1">
              <a:lnSpc>
                <a:spcPts val="3647"/>
              </a:lnSpc>
              <a:buFont typeface="Arial"/>
              <a:buChar char="•"/>
            </a:pPr>
            <a:r>
              <a:rPr lang="en-US" b="true" sz="2431" spc="48">
                <a:solidFill>
                  <a:srgbClr val="2B523A"/>
                </a:solidFill>
                <a:latin typeface="Inter 1 Bold"/>
                <a:ea typeface="Inter 1 Bold"/>
                <a:cs typeface="Inter 1 Bold"/>
                <a:sym typeface="Inter 1 Bold"/>
              </a:rPr>
              <a:t>Facility Integration: </a:t>
            </a:r>
            <a:r>
              <a:rPr lang="en-US" sz="2431" spc="48">
                <a:solidFill>
                  <a:srgbClr val="2B523A"/>
                </a:solidFill>
                <a:latin typeface="Inter 1 Light"/>
                <a:ea typeface="Inter 1 Light"/>
                <a:cs typeface="Inter 1 Light"/>
                <a:sym typeface="Inter 1 Light"/>
              </a:rPr>
              <a:t>Contribute state-of-the-art facilities within AnaEE scope – we provide support to meet required standard</a:t>
            </a:r>
          </a:p>
          <a:p>
            <a:pPr algn="l">
              <a:lnSpc>
                <a:spcPts val="1010"/>
              </a:lnSpc>
            </a:pPr>
          </a:p>
          <a:p>
            <a:pPr algn="l" marL="525043" indent="-262522" lvl="1">
              <a:lnSpc>
                <a:spcPts val="3647"/>
              </a:lnSpc>
              <a:buFont typeface="Arial"/>
              <a:buChar char="•"/>
            </a:pPr>
            <a:r>
              <a:rPr lang="en-US" b="true" sz="2431" spc="48">
                <a:solidFill>
                  <a:srgbClr val="2B523A"/>
                </a:solidFill>
                <a:latin typeface="Inter 1 Bold"/>
                <a:ea typeface="Inter 1 Bold"/>
                <a:cs typeface="Inter 1 Bold"/>
                <a:sym typeface="Inter 1 Bold"/>
              </a:rPr>
              <a:t>Government Backing:</a:t>
            </a:r>
            <a:r>
              <a:rPr lang="en-US" sz="2431" spc="48">
                <a:solidFill>
                  <a:srgbClr val="2B523A"/>
                </a:solidFill>
                <a:latin typeface="Inter 1 Light"/>
                <a:ea typeface="Inter 1 Light"/>
                <a:cs typeface="Inter 1 Light"/>
                <a:sym typeface="Inter 1 Light"/>
              </a:rPr>
              <a:t> Secure backing from relevant ministry (education, research, agriculture, or ecology) and submit application</a:t>
            </a:r>
          </a:p>
          <a:p>
            <a:pPr algn="l">
              <a:lnSpc>
                <a:spcPts val="1010"/>
              </a:lnSpc>
            </a:pPr>
          </a:p>
          <a:p>
            <a:pPr algn="l" marL="525043" indent="-262522" lvl="1">
              <a:lnSpc>
                <a:spcPts val="3647"/>
              </a:lnSpc>
              <a:buFont typeface="Arial"/>
              <a:buChar char="•"/>
            </a:pPr>
            <a:r>
              <a:rPr lang="en-US" b="true" sz="2431" spc="48">
                <a:solidFill>
                  <a:srgbClr val="2B523A"/>
                </a:solidFill>
                <a:latin typeface="Inter 1 Bold"/>
                <a:ea typeface="Inter 1 Bold"/>
                <a:cs typeface="Inter 1 Bold"/>
                <a:sym typeface="Inter 1 Bold"/>
              </a:rPr>
              <a:t>Representation Setup:</a:t>
            </a:r>
            <a:r>
              <a:rPr lang="en-US" sz="2431" spc="48">
                <a:solidFill>
                  <a:srgbClr val="2B523A"/>
                </a:solidFill>
                <a:latin typeface="Inter 1 Light"/>
                <a:ea typeface="Inter 1 Light"/>
                <a:cs typeface="Inter 1 Light"/>
                <a:sym typeface="Inter 1 Light"/>
              </a:rPr>
              <a:t> Appoint two government reps for Assembly of Members and national node rep for Extended Management Board</a:t>
            </a:r>
          </a:p>
          <a:p>
            <a:pPr algn="l">
              <a:lnSpc>
                <a:spcPts val="1010"/>
              </a:lnSpc>
            </a:pPr>
          </a:p>
          <a:p>
            <a:pPr algn="l" marL="525043" indent="-262522" lvl="1">
              <a:lnSpc>
                <a:spcPts val="3647"/>
              </a:lnSpc>
              <a:buFont typeface="Arial"/>
              <a:buChar char="•"/>
            </a:pPr>
            <a:r>
              <a:rPr lang="en-US" b="true" sz="2431" spc="48">
                <a:solidFill>
                  <a:srgbClr val="2B523A"/>
                </a:solidFill>
                <a:latin typeface="Inter 1 Bold"/>
                <a:ea typeface="Inter 1 Bold"/>
                <a:cs typeface="Inter 1 Bold"/>
                <a:sym typeface="Inter 1 Bold"/>
              </a:rPr>
              <a:t>Membership Agreement:</a:t>
            </a:r>
            <a:r>
              <a:rPr lang="en-US" sz="2431" spc="48">
                <a:solidFill>
                  <a:srgbClr val="2B523A"/>
                </a:solidFill>
                <a:latin typeface="Inter 1 Light"/>
                <a:ea typeface="Inter 1 Light"/>
                <a:cs typeface="Inter 1 Light"/>
                <a:sym typeface="Inter 1 Light"/>
              </a:rPr>
              <a:t> Pay membership fee and ensure facilities provide international access under Service Level Agreement</a:t>
            </a:r>
          </a:p>
        </p:txBody>
      </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grpSp>
        <p:nvGrpSpPr>
          <p:cNvPr name="Group 2" id="2"/>
          <p:cNvGrpSpPr/>
          <p:nvPr/>
        </p:nvGrpSpPr>
        <p:grpSpPr>
          <a:xfrm rot="0">
            <a:off x="8463845" y="2392219"/>
            <a:ext cx="8795455" cy="5502562"/>
            <a:chOff x="0" y="0"/>
            <a:chExt cx="11727273" cy="7336749"/>
          </a:xfrm>
        </p:grpSpPr>
        <p:sp>
          <p:nvSpPr>
            <p:cNvPr name="TextBox 3" id="3"/>
            <p:cNvSpPr txBox="true"/>
            <p:nvPr/>
          </p:nvSpPr>
          <p:spPr>
            <a:xfrm rot="0">
              <a:off x="0" y="0"/>
              <a:ext cx="11727273" cy="1460500"/>
            </a:xfrm>
            <a:prstGeom prst="rect">
              <a:avLst/>
            </a:prstGeom>
          </p:spPr>
          <p:txBody>
            <a:bodyPr anchor="t" rtlCol="false" tIns="0" lIns="0" bIns="0" rIns="0">
              <a:spAutoFit/>
            </a:bodyPr>
            <a:lstStyle/>
            <a:p>
              <a:pPr algn="l">
                <a:lnSpc>
                  <a:spcPts val="8640"/>
                </a:lnSpc>
              </a:pPr>
              <a:r>
                <a:rPr lang="en-US" b="true" sz="7200" i="true">
                  <a:solidFill>
                    <a:srgbClr val="2B523A"/>
                  </a:solidFill>
                  <a:latin typeface="Inter 1 Bold Italics"/>
                  <a:ea typeface="Inter 1 Bold Italics"/>
                  <a:cs typeface="Inter 1 Bold Italics"/>
                  <a:sym typeface="Inter 1 Bold Italics"/>
                </a:rPr>
                <a:t>Presentation Flow</a:t>
              </a:r>
            </a:p>
          </p:txBody>
        </p:sp>
        <p:sp>
          <p:nvSpPr>
            <p:cNvPr name="TextBox 4" id="4"/>
            <p:cNvSpPr txBox="true"/>
            <p:nvPr/>
          </p:nvSpPr>
          <p:spPr>
            <a:xfrm rot="0">
              <a:off x="0" y="1996289"/>
              <a:ext cx="9492077" cy="647700"/>
            </a:xfrm>
            <a:prstGeom prst="rect">
              <a:avLst/>
            </a:prstGeom>
          </p:spPr>
          <p:txBody>
            <a:bodyPr anchor="t" rtlCol="false" tIns="0" lIns="0" bIns="0" rIns="0">
              <a:spAutoFit/>
            </a:bodyPr>
            <a:lstStyle/>
            <a:p>
              <a:pPr algn="l">
                <a:lnSpc>
                  <a:spcPts val="3840"/>
                </a:lnSpc>
              </a:pPr>
              <a:r>
                <a:rPr lang="en-US" b="true" sz="3200" i="true" spc="128">
                  <a:solidFill>
                    <a:srgbClr val="2B523A"/>
                  </a:solidFill>
                  <a:latin typeface="Inter 1 Bold Italics"/>
                  <a:ea typeface="Inter 1 Bold Italics"/>
                  <a:cs typeface="Inter 1 Bold Italics"/>
                  <a:sym typeface="Inter 1 Bold Italics"/>
                </a:rPr>
                <a:t>A JOURNEY THROUGH</a:t>
              </a:r>
            </a:p>
          </p:txBody>
        </p:sp>
        <p:sp>
          <p:nvSpPr>
            <p:cNvPr name="TextBox 5" id="5"/>
            <p:cNvSpPr txBox="true"/>
            <p:nvPr/>
          </p:nvSpPr>
          <p:spPr>
            <a:xfrm rot="0">
              <a:off x="0" y="4596089"/>
              <a:ext cx="9492077" cy="2740660"/>
            </a:xfrm>
            <a:prstGeom prst="rect">
              <a:avLst/>
            </a:prstGeom>
          </p:spPr>
          <p:txBody>
            <a:bodyPr anchor="t" rtlCol="false" tIns="0" lIns="0" bIns="0" rIns="0">
              <a:spAutoFit/>
            </a:bodyPr>
            <a:lstStyle/>
            <a:p>
              <a:pPr algn="l" marL="604519" indent="-302260" lvl="1">
                <a:lnSpc>
                  <a:spcPts val="4199"/>
                </a:lnSpc>
                <a:buAutoNum type="arabicPeriod" startAt="1"/>
              </a:pPr>
              <a:r>
                <a:rPr lang="en-US" sz="2799" spc="55">
                  <a:solidFill>
                    <a:srgbClr val="2B523A"/>
                  </a:solidFill>
                  <a:latin typeface="Inter 1 Light"/>
                  <a:ea typeface="Inter 1 Light"/>
                  <a:cs typeface="Inter 1 Light"/>
                  <a:sym typeface="Inter 1 Light"/>
                </a:rPr>
                <a:t>What is AnaEE-ERIC</a:t>
              </a:r>
            </a:p>
            <a:p>
              <a:pPr algn="l" marL="604519" indent="-302260" lvl="1">
                <a:lnSpc>
                  <a:spcPts val="4199"/>
                </a:lnSpc>
                <a:buAutoNum type="arabicPeriod" startAt="1"/>
              </a:pPr>
              <a:r>
                <a:rPr lang="en-US" sz="2799" spc="55">
                  <a:solidFill>
                    <a:srgbClr val="2B523A"/>
                  </a:solidFill>
                  <a:latin typeface="Inter 1 Light"/>
                  <a:ea typeface="Inter 1 Light"/>
                  <a:cs typeface="Inter 1 Light"/>
                  <a:sym typeface="Inter 1 Light"/>
                </a:rPr>
                <a:t>What we offer</a:t>
              </a:r>
            </a:p>
            <a:p>
              <a:pPr algn="l" marL="604519" indent="-302260" lvl="1">
                <a:lnSpc>
                  <a:spcPts val="4199"/>
                </a:lnSpc>
                <a:buAutoNum type="arabicPeriod" startAt="1"/>
              </a:pPr>
              <a:r>
                <a:rPr lang="en-US" sz="2799" spc="55">
                  <a:solidFill>
                    <a:srgbClr val="2B523A"/>
                  </a:solidFill>
                  <a:latin typeface="Inter 1 Light"/>
                  <a:ea typeface="Inter 1 Light"/>
                  <a:cs typeface="Inter 1 Light"/>
                  <a:sym typeface="Inter 1 Light"/>
                </a:rPr>
                <a:t>How to get service access</a:t>
              </a:r>
            </a:p>
            <a:p>
              <a:pPr algn="l" marL="604520" indent="-302260" lvl="1">
                <a:lnSpc>
                  <a:spcPts val="4200"/>
                </a:lnSpc>
                <a:buAutoNum type="arabicPeriod" startAt="1"/>
              </a:pPr>
              <a:r>
                <a:rPr lang="en-US" sz="2800" spc="56">
                  <a:solidFill>
                    <a:srgbClr val="2B523A"/>
                  </a:solidFill>
                  <a:latin typeface="Inter 1 Light"/>
                  <a:ea typeface="Inter 1 Light"/>
                  <a:cs typeface="Inter 1 Light"/>
                  <a:sym typeface="Inter 1 Light"/>
                </a:rPr>
                <a:t>Interested to join? </a:t>
              </a:r>
            </a:p>
          </p:txBody>
        </p:sp>
        <p:sp>
          <p:nvSpPr>
            <p:cNvPr name="AutoShape 6" id="6"/>
            <p:cNvSpPr/>
            <p:nvPr/>
          </p:nvSpPr>
          <p:spPr>
            <a:xfrm rot="0">
              <a:off x="0" y="3556000"/>
              <a:ext cx="1524000" cy="152400"/>
            </a:xfrm>
            <a:prstGeom prst="rect">
              <a:avLst/>
            </a:prstGeom>
            <a:solidFill>
              <a:srgbClr val="7CA579"/>
            </a:solidFill>
          </p:spPr>
        </p:sp>
      </p:grpSp>
      <p:grpSp>
        <p:nvGrpSpPr>
          <p:cNvPr name="Group 7" id="7"/>
          <p:cNvGrpSpPr>
            <a:grpSpLocks noChangeAspect="true"/>
          </p:cNvGrpSpPr>
          <p:nvPr/>
        </p:nvGrpSpPr>
        <p:grpSpPr>
          <a:xfrm rot="0">
            <a:off x="1028700" y="8412902"/>
            <a:ext cx="3748195" cy="3748195"/>
            <a:chOff x="0" y="0"/>
            <a:chExt cx="2653030" cy="2653030"/>
          </a:xfrm>
        </p:grpSpPr>
        <p:sp>
          <p:nvSpPr>
            <p:cNvPr name="Freeform 8" id="8"/>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9" id="9"/>
          <p:cNvSpPr/>
          <p:nvPr/>
        </p:nvSpPr>
        <p:spPr>
          <a:xfrm rot="0">
            <a:off x="4965945" y="8412902"/>
            <a:ext cx="2240600" cy="2514600"/>
          </a:xfrm>
          <a:prstGeom prst="rect">
            <a:avLst/>
          </a:prstGeom>
          <a:solidFill>
            <a:srgbClr val="7CA579"/>
          </a:solidFill>
        </p:spPr>
      </p:sp>
      <p:sp>
        <p:nvSpPr>
          <p:cNvPr name="Freeform 10" id="10"/>
          <p:cNvSpPr/>
          <p:nvPr/>
        </p:nvSpPr>
        <p:spPr>
          <a:xfrm flipH="false" flipV="false" rot="0">
            <a:off x="1028700" y="0"/>
            <a:ext cx="6177845" cy="7485673"/>
          </a:xfrm>
          <a:custGeom>
            <a:avLst/>
            <a:gdLst/>
            <a:ahLst/>
            <a:cxnLst/>
            <a:rect r="r" b="b" t="t" l="l"/>
            <a:pathLst>
              <a:path h="7485673" w="6177845">
                <a:moveTo>
                  <a:pt x="0" y="0"/>
                </a:moveTo>
                <a:lnTo>
                  <a:pt x="6177845" y="0"/>
                </a:lnTo>
                <a:lnTo>
                  <a:pt x="6177845" y="7485673"/>
                </a:lnTo>
                <a:lnTo>
                  <a:pt x="0" y="7485673"/>
                </a:lnTo>
                <a:lnTo>
                  <a:pt x="0" y="0"/>
                </a:lnTo>
                <a:close/>
              </a:path>
            </a:pathLst>
          </a:custGeom>
          <a:blipFill>
            <a:blip r:embed="rId2"/>
            <a:stretch>
              <a:fillRect l="0" t="-1829" r="0" b="-9208"/>
            </a:stretch>
          </a:blipFill>
        </p:spPr>
      </p:sp>
    </p:spTree>
  </p:cSld>
  <p:clrMapOvr>
    <a:masterClrMapping/>
  </p:clrMapOvr>
  <p:transition spd="fast">
    <p:push dir="l"/>
  </p:transition>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sp>
        <p:nvSpPr>
          <p:cNvPr name="AutoShape 2" id="2"/>
          <p:cNvSpPr/>
          <p:nvPr/>
        </p:nvSpPr>
        <p:spPr>
          <a:xfrm rot="0">
            <a:off x="12558605" y="0"/>
            <a:ext cx="6057900" cy="7581900"/>
          </a:xfrm>
          <a:prstGeom prst="rect">
            <a:avLst/>
          </a:prstGeom>
          <a:solidFill>
            <a:srgbClr val="7CA579"/>
          </a:solidFill>
        </p:spPr>
      </p:sp>
      <p:grpSp>
        <p:nvGrpSpPr>
          <p:cNvPr name="Group 3" id="3"/>
          <p:cNvGrpSpPr>
            <a:grpSpLocks noChangeAspect="true"/>
          </p:cNvGrpSpPr>
          <p:nvPr/>
        </p:nvGrpSpPr>
        <p:grpSpPr>
          <a:xfrm rot="0">
            <a:off x="14577905" y="7810500"/>
            <a:ext cx="3748195" cy="3748195"/>
            <a:chOff x="0" y="0"/>
            <a:chExt cx="2653030" cy="2653030"/>
          </a:xfrm>
        </p:grpSpPr>
        <p:sp>
          <p:nvSpPr>
            <p:cNvPr name="Freeform 4" id="4"/>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5" id="5"/>
          <p:cNvSpPr/>
          <p:nvPr/>
        </p:nvSpPr>
        <p:spPr>
          <a:xfrm rot="0">
            <a:off x="12558605" y="7810500"/>
            <a:ext cx="1790700" cy="2628900"/>
          </a:xfrm>
          <a:prstGeom prst="rect">
            <a:avLst/>
          </a:prstGeom>
          <a:solidFill>
            <a:srgbClr val="7CA579"/>
          </a:solidFill>
        </p:spPr>
      </p:sp>
      <p:grpSp>
        <p:nvGrpSpPr>
          <p:cNvPr name="Group 6" id="6"/>
          <p:cNvGrpSpPr/>
          <p:nvPr/>
        </p:nvGrpSpPr>
        <p:grpSpPr>
          <a:xfrm rot="0">
            <a:off x="13453955" y="1241353"/>
            <a:ext cx="3901289" cy="5099193"/>
            <a:chOff x="0" y="0"/>
            <a:chExt cx="5201718" cy="6798924"/>
          </a:xfrm>
        </p:grpSpPr>
        <p:sp>
          <p:nvSpPr>
            <p:cNvPr name="TextBox 7" id="7"/>
            <p:cNvSpPr txBox="true"/>
            <p:nvPr/>
          </p:nvSpPr>
          <p:spPr>
            <a:xfrm rot="0">
              <a:off x="0" y="993119"/>
              <a:ext cx="5201718" cy="5805805"/>
            </a:xfrm>
            <a:prstGeom prst="rect">
              <a:avLst/>
            </a:prstGeom>
          </p:spPr>
          <p:txBody>
            <a:bodyPr anchor="t" rtlCol="false" tIns="0" lIns="0" bIns="0" rIns="0">
              <a:spAutoFit/>
            </a:bodyPr>
            <a:lstStyle/>
            <a:p>
              <a:pPr algn="l">
                <a:lnSpc>
                  <a:spcPts val="4349"/>
                </a:lnSpc>
              </a:pPr>
              <a:r>
                <a:rPr lang="en-US" sz="2899" i="true" spc="57">
                  <a:solidFill>
                    <a:srgbClr val="EFF3F4"/>
                  </a:solidFill>
                  <a:latin typeface="Inter 1 Light Italics"/>
                  <a:ea typeface="Inter 1 Light Italics"/>
                  <a:cs typeface="Inter 1 Light Italics"/>
                  <a:sym typeface="Inter 1 Light Italics"/>
                </a:rPr>
                <a:t>If you are considering becoming an</a:t>
              </a:r>
            </a:p>
            <a:p>
              <a:pPr algn="l">
                <a:lnSpc>
                  <a:spcPts val="4350"/>
                </a:lnSpc>
              </a:pPr>
              <a:r>
                <a:rPr lang="en-US" sz="2900" i="true" spc="58">
                  <a:solidFill>
                    <a:srgbClr val="EFF3F4"/>
                  </a:solidFill>
                  <a:latin typeface="Inter 1 Light Italics"/>
                  <a:ea typeface="Inter 1 Light Italics"/>
                  <a:cs typeface="Inter 1 Light Italics"/>
                  <a:sym typeface="Inter 1 Light Italics"/>
                </a:rPr>
                <a:t>AnaEE-ERIC member - do not hesitate to contact us - we support you throughout the process</a:t>
              </a:r>
            </a:p>
          </p:txBody>
        </p:sp>
        <p:sp>
          <p:nvSpPr>
            <p:cNvPr name="AutoShape 8" id="8"/>
            <p:cNvSpPr/>
            <p:nvPr/>
          </p:nvSpPr>
          <p:spPr>
            <a:xfrm rot="0">
              <a:off x="0" y="0"/>
              <a:ext cx="1611239" cy="152400"/>
            </a:xfrm>
            <a:prstGeom prst="rect">
              <a:avLst/>
            </a:prstGeom>
            <a:solidFill>
              <a:srgbClr val="EFF3F4"/>
            </a:solidFill>
          </p:spPr>
        </p:sp>
      </p:grpSp>
      <p:sp>
        <p:nvSpPr>
          <p:cNvPr name="Freeform 9" id="9"/>
          <p:cNvSpPr/>
          <p:nvPr/>
        </p:nvSpPr>
        <p:spPr>
          <a:xfrm flipH="false" flipV="false" rot="0">
            <a:off x="-1639432" y="0"/>
            <a:ext cx="13976670" cy="10287000"/>
          </a:xfrm>
          <a:custGeom>
            <a:avLst/>
            <a:gdLst/>
            <a:ahLst/>
            <a:cxnLst/>
            <a:rect r="r" b="b" t="t" l="l"/>
            <a:pathLst>
              <a:path h="10287000" w="13976670">
                <a:moveTo>
                  <a:pt x="0" y="0"/>
                </a:moveTo>
                <a:lnTo>
                  <a:pt x="13976670" y="0"/>
                </a:lnTo>
                <a:lnTo>
                  <a:pt x="13976670" y="10287000"/>
                </a:lnTo>
                <a:lnTo>
                  <a:pt x="0" y="10287000"/>
                </a:lnTo>
                <a:lnTo>
                  <a:pt x="0" y="0"/>
                </a:lnTo>
                <a:close/>
              </a:path>
            </a:pathLst>
          </a:custGeom>
          <a:blipFill>
            <a:blip r:embed="rId2"/>
            <a:stretch>
              <a:fillRect l="-6077" t="0" r="-6077" b="0"/>
            </a:stretch>
          </a:blipFill>
        </p:spPr>
      </p:sp>
    </p:spTree>
  </p:cSld>
  <p:clrMapOvr>
    <a:masterClrMapping/>
  </p:clrMapOvr>
  <p:transition spd="slow">
    <p:cover dir="l"/>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sp>
        <p:nvSpPr>
          <p:cNvPr name="AutoShape 2" id="2"/>
          <p:cNvSpPr/>
          <p:nvPr/>
        </p:nvSpPr>
        <p:spPr>
          <a:xfrm rot="0">
            <a:off x="3505200" y="-266700"/>
            <a:ext cx="12573000" cy="11049000"/>
          </a:xfrm>
          <a:prstGeom prst="rect">
            <a:avLst/>
          </a:prstGeom>
          <a:solidFill>
            <a:srgbClr val="7CA579"/>
          </a:solidFill>
        </p:spPr>
      </p:sp>
      <p:sp>
        <p:nvSpPr>
          <p:cNvPr name="Freeform 3" id="3"/>
          <p:cNvSpPr/>
          <p:nvPr/>
        </p:nvSpPr>
        <p:spPr>
          <a:xfrm flipH="false" flipV="false" rot="0">
            <a:off x="3807749" y="-104969"/>
            <a:ext cx="12264230" cy="10738269"/>
          </a:xfrm>
          <a:custGeom>
            <a:avLst/>
            <a:gdLst/>
            <a:ahLst/>
            <a:cxnLst/>
            <a:rect r="r" b="b" t="t" l="l"/>
            <a:pathLst>
              <a:path h="10738269" w="12264230">
                <a:moveTo>
                  <a:pt x="0" y="0"/>
                </a:moveTo>
                <a:lnTo>
                  <a:pt x="12264230" y="0"/>
                </a:lnTo>
                <a:lnTo>
                  <a:pt x="12264230" y="10738268"/>
                </a:lnTo>
                <a:lnTo>
                  <a:pt x="0" y="10738268"/>
                </a:lnTo>
                <a:lnTo>
                  <a:pt x="0" y="0"/>
                </a:lnTo>
                <a:close/>
              </a:path>
            </a:pathLst>
          </a:custGeom>
          <a:blipFill>
            <a:blip r:embed="rId2">
              <a:alphaModFix amt="6999"/>
              <a:extLst>
                <a:ext uri="{96DAC541-7B7A-43D3-8B79-37D633B846F1}">
                  <asvg:svgBlip xmlns:asvg="http://schemas.microsoft.com/office/drawing/2016/SVG/main" r:embed="rId3"/>
                </a:ext>
              </a:extLst>
            </a:blip>
            <a:stretch>
              <a:fillRect l="0" t="-12487" r="-13655" b="0"/>
            </a:stretch>
          </a:blipFill>
        </p:spPr>
      </p:sp>
      <p:grpSp>
        <p:nvGrpSpPr>
          <p:cNvPr name="Group 4" id="4"/>
          <p:cNvGrpSpPr/>
          <p:nvPr/>
        </p:nvGrpSpPr>
        <p:grpSpPr>
          <a:xfrm rot="509267">
            <a:off x="6855896" y="-189633"/>
            <a:ext cx="5561686" cy="9087249"/>
            <a:chOff x="0" y="0"/>
            <a:chExt cx="7415582" cy="12116332"/>
          </a:xfrm>
        </p:grpSpPr>
        <p:grpSp>
          <p:nvGrpSpPr>
            <p:cNvPr name="Group 5" id="5"/>
            <p:cNvGrpSpPr/>
            <p:nvPr/>
          </p:nvGrpSpPr>
          <p:grpSpPr>
            <a:xfrm rot="0">
              <a:off x="5060028" y="0"/>
              <a:ext cx="167840" cy="16784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7" id="7"/>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8" id="8"/>
            <p:cNvGrpSpPr/>
            <p:nvPr/>
          </p:nvGrpSpPr>
          <p:grpSpPr>
            <a:xfrm rot="0">
              <a:off x="5544929" y="1502011"/>
              <a:ext cx="167840" cy="16784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0" id="10"/>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1" id="11"/>
            <p:cNvGrpSpPr/>
            <p:nvPr/>
          </p:nvGrpSpPr>
          <p:grpSpPr>
            <a:xfrm rot="0">
              <a:off x="5628849" y="2164315"/>
              <a:ext cx="167840" cy="16784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3" id="13"/>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4" id="14"/>
            <p:cNvGrpSpPr/>
            <p:nvPr/>
          </p:nvGrpSpPr>
          <p:grpSpPr>
            <a:xfrm rot="0">
              <a:off x="5796689" y="2507294"/>
              <a:ext cx="167840" cy="16784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6" id="16"/>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7" id="17"/>
            <p:cNvGrpSpPr/>
            <p:nvPr/>
          </p:nvGrpSpPr>
          <p:grpSpPr>
            <a:xfrm rot="0">
              <a:off x="5060028" y="2034219"/>
              <a:ext cx="167840" cy="167840"/>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9" id="19"/>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20" id="20"/>
            <p:cNvGrpSpPr/>
            <p:nvPr/>
          </p:nvGrpSpPr>
          <p:grpSpPr>
            <a:xfrm rot="0">
              <a:off x="5143948" y="3369522"/>
              <a:ext cx="167840" cy="167840"/>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22" id="22"/>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23" id="23"/>
            <p:cNvGrpSpPr/>
            <p:nvPr/>
          </p:nvGrpSpPr>
          <p:grpSpPr>
            <a:xfrm rot="0">
              <a:off x="5227868" y="3201683"/>
              <a:ext cx="167840" cy="16784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25" id="25"/>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26" id="26"/>
            <p:cNvGrpSpPr/>
            <p:nvPr/>
          </p:nvGrpSpPr>
          <p:grpSpPr>
            <a:xfrm rot="0">
              <a:off x="5395707" y="3537362"/>
              <a:ext cx="167840" cy="167840"/>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28" id="28"/>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29" id="29"/>
            <p:cNvGrpSpPr/>
            <p:nvPr/>
          </p:nvGrpSpPr>
          <p:grpSpPr>
            <a:xfrm rot="0">
              <a:off x="5544929" y="3825988"/>
              <a:ext cx="167840" cy="167840"/>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31" id="31"/>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32" id="32"/>
            <p:cNvGrpSpPr/>
            <p:nvPr/>
          </p:nvGrpSpPr>
          <p:grpSpPr>
            <a:xfrm rot="0">
              <a:off x="6009572" y="2773398"/>
              <a:ext cx="167840" cy="167840"/>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34" id="34"/>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35" id="35"/>
            <p:cNvGrpSpPr/>
            <p:nvPr/>
          </p:nvGrpSpPr>
          <p:grpSpPr>
            <a:xfrm rot="0">
              <a:off x="2984415" y="5872034"/>
              <a:ext cx="167840" cy="16784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37" id="37"/>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38" id="38"/>
            <p:cNvGrpSpPr/>
            <p:nvPr/>
          </p:nvGrpSpPr>
          <p:grpSpPr>
            <a:xfrm rot="0">
              <a:off x="2705975" y="3825988"/>
              <a:ext cx="167840" cy="167840"/>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40" id="40"/>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41" id="41"/>
            <p:cNvGrpSpPr/>
            <p:nvPr/>
          </p:nvGrpSpPr>
          <p:grpSpPr>
            <a:xfrm rot="0">
              <a:off x="3152255" y="5788114"/>
              <a:ext cx="167840" cy="167840"/>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43" id="43"/>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44" id="44"/>
            <p:cNvGrpSpPr/>
            <p:nvPr/>
          </p:nvGrpSpPr>
          <p:grpSpPr>
            <a:xfrm rot="0">
              <a:off x="3152255" y="6039874"/>
              <a:ext cx="167840" cy="167840"/>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46" id="46"/>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47" id="47"/>
            <p:cNvGrpSpPr/>
            <p:nvPr/>
          </p:nvGrpSpPr>
          <p:grpSpPr>
            <a:xfrm rot="0">
              <a:off x="1088468" y="7867123"/>
              <a:ext cx="167840" cy="167840"/>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49" id="49"/>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50" id="50"/>
            <p:cNvGrpSpPr/>
            <p:nvPr/>
          </p:nvGrpSpPr>
          <p:grpSpPr>
            <a:xfrm rot="0">
              <a:off x="2645416" y="5620275"/>
              <a:ext cx="167840" cy="167840"/>
              <a:chOff x="0" y="0"/>
              <a:chExt cx="812800" cy="812800"/>
            </a:xfrm>
          </p:grpSpPr>
          <p:sp>
            <p:nvSpPr>
              <p:cNvPr name="Freeform 51" id="5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52" id="52"/>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53" id="53"/>
            <p:cNvGrpSpPr/>
            <p:nvPr/>
          </p:nvGrpSpPr>
          <p:grpSpPr>
            <a:xfrm rot="0">
              <a:off x="2729336" y="5536355"/>
              <a:ext cx="167840" cy="167840"/>
              <a:chOff x="0" y="0"/>
              <a:chExt cx="812800" cy="812800"/>
            </a:xfrm>
          </p:grpSpPr>
          <p:sp>
            <p:nvSpPr>
              <p:cNvPr name="Freeform 54" id="5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55" id="55"/>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56" id="56"/>
            <p:cNvGrpSpPr/>
            <p:nvPr/>
          </p:nvGrpSpPr>
          <p:grpSpPr>
            <a:xfrm rot="0">
              <a:off x="3109585" y="5955954"/>
              <a:ext cx="167840" cy="167840"/>
              <a:chOff x="0" y="0"/>
              <a:chExt cx="812800" cy="812800"/>
            </a:xfrm>
          </p:grpSpPr>
          <p:sp>
            <p:nvSpPr>
              <p:cNvPr name="Freeform 57" id="5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58" id="58"/>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59" id="59"/>
            <p:cNvGrpSpPr/>
            <p:nvPr/>
          </p:nvGrpSpPr>
          <p:grpSpPr>
            <a:xfrm rot="0">
              <a:off x="1172388" y="7867123"/>
              <a:ext cx="167840" cy="167840"/>
              <a:chOff x="0" y="0"/>
              <a:chExt cx="812800" cy="812800"/>
            </a:xfrm>
          </p:grpSpPr>
          <p:sp>
            <p:nvSpPr>
              <p:cNvPr name="Freeform 60" id="6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61" id="61"/>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62" id="62"/>
            <p:cNvGrpSpPr/>
            <p:nvPr/>
          </p:nvGrpSpPr>
          <p:grpSpPr>
            <a:xfrm rot="0">
              <a:off x="1172388" y="8034962"/>
              <a:ext cx="167840" cy="167840"/>
              <a:chOff x="0" y="0"/>
              <a:chExt cx="812800" cy="812800"/>
            </a:xfrm>
          </p:grpSpPr>
          <p:sp>
            <p:nvSpPr>
              <p:cNvPr name="Freeform 63" id="6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64" id="64"/>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65" id="65"/>
            <p:cNvGrpSpPr/>
            <p:nvPr/>
          </p:nvGrpSpPr>
          <p:grpSpPr>
            <a:xfrm rot="0">
              <a:off x="1340227" y="7951043"/>
              <a:ext cx="167840" cy="167840"/>
              <a:chOff x="0" y="0"/>
              <a:chExt cx="812800" cy="812800"/>
            </a:xfrm>
          </p:grpSpPr>
          <p:sp>
            <p:nvSpPr>
              <p:cNvPr name="Freeform 66" id="6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67" id="67"/>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68" id="68"/>
            <p:cNvGrpSpPr/>
            <p:nvPr/>
          </p:nvGrpSpPr>
          <p:grpSpPr>
            <a:xfrm rot="0">
              <a:off x="631786" y="8970453"/>
              <a:ext cx="167840" cy="167840"/>
              <a:chOff x="0" y="0"/>
              <a:chExt cx="812800" cy="812800"/>
            </a:xfrm>
          </p:grpSpPr>
          <p:sp>
            <p:nvSpPr>
              <p:cNvPr name="Freeform 69" id="6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70" id="70"/>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71" id="71"/>
            <p:cNvGrpSpPr/>
            <p:nvPr/>
          </p:nvGrpSpPr>
          <p:grpSpPr>
            <a:xfrm rot="0">
              <a:off x="799625" y="8663465"/>
              <a:ext cx="167840" cy="167840"/>
              <a:chOff x="0" y="0"/>
              <a:chExt cx="812800" cy="812800"/>
            </a:xfrm>
          </p:grpSpPr>
          <p:sp>
            <p:nvSpPr>
              <p:cNvPr name="Freeform 72" id="7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73" id="73"/>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74" id="74"/>
            <p:cNvGrpSpPr/>
            <p:nvPr/>
          </p:nvGrpSpPr>
          <p:grpSpPr>
            <a:xfrm rot="0">
              <a:off x="0" y="11070577"/>
              <a:ext cx="167840" cy="167840"/>
              <a:chOff x="0" y="0"/>
              <a:chExt cx="812800" cy="812800"/>
            </a:xfrm>
          </p:grpSpPr>
          <p:sp>
            <p:nvSpPr>
              <p:cNvPr name="Freeform 75" id="7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76" id="76"/>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77" id="77"/>
            <p:cNvGrpSpPr/>
            <p:nvPr/>
          </p:nvGrpSpPr>
          <p:grpSpPr>
            <a:xfrm rot="0">
              <a:off x="946148" y="10902738"/>
              <a:ext cx="167840" cy="167840"/>
              <a:chOff x="0" y="0"/>
              <a:chExt cx="812800" cy="812800"/>
            </a:xfrm>
          </p:grpSpPr>
          <p:sp>
            <p:nvSpPr>
              <p:cNvPr name="Freeform 78" id="7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79" id="79"/>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80" id="80"/>
            <p:cNvGrpSpPr/>
            <p:nvPr/>
          </p:nvGrpSpPr>
          <p:grpSpPr>
            <a:xfrm rot="0">
              <a:off x="1256308" y="10986657"/>
              <a:ext cx="167840" cy="167840"/>
              <a:chOff x="0" y="0"/>
              <a:chExt cx="812800" cy="812800"/>
            </a:xfrm>
          </p:grpSpPr>
          <p:sp>
            <p:nvSpPr>
              <p:cNvPr name="Freeform 81" id="8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82" id="82"/>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83" id="83"/>
            <p:cNvGrpSpPr/>
            <p:nvPr/>
          </p:nvGrpSpPr>
          <p:grpSpPr>
            <a:xfrm rot="0">
              <a:off x="1340227" y="10570074"/>
              <a:ext cx="167840" cy="167840"/>
              <a:chOff x="0" y="0"/>
              <a:chExt cx="812800" cy="812800"/>
            </a:xfrm>
          </p:grpSpPr>
          <p:sp>
            <p:nvSpPr>
              <p:cNvPr name="Freeform 84" id="8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85" id="85"/>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86" id="86"/>
            <p:cNvGrpSpPr/>
            <p:nvPr/>
          </p:nvGrpSpPr>
          <p:grpSpPr>
            <a:xfrm rot="0">
              <a:off x="1424147" y="10486155"/>
              <a:ext cx="167840" cy="167840"/>
              <a:chOff x="0" y="0"/>
              <a:chExt cx="812800" cy="812800"/>
            </a:xfrm>
          </p:grpSpPr>
          <p:sp>
            <p:nvSpPr>
              <p:cNvPr name="Freeform 87" id="8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88" id="88"/>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89" id="89"/>
            <p:cNvGrpSpPr/>
            <p:nvPr/>
          </p:nvGrpSpPr>
          <p:grpSpPr>
            <a:xfrm rot="0">
              <a:off x="2454216" y="10318315"/>
              <a:ext cx="167840" cy="167840"/>
              <a:chOff x="0" y="0"/>
              <a:chExt cx="812800" cy="812800"/>
            </a:xfrm>
          </p:grpSpPr>
          <p:sp>
            <p:nvSpPr>
              <p:cNvPr name="Freeform 90" id="9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91" id="91"/>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92" id="92"/>
            <p:cNvGrpSpPr/>
            <p:nvPr/>
          </p:nvGrpSpPr>
          <p:grpSpPr>
            <a:xfrm rot="0">
              <a:off x="2622055" y="10986657"/>
              <a:ext cx="167840" cy="167840"/>
              <a:chOff x="0" y="0"/>
              <a:chExt cx="812800" cy="812800"/>
            </a:xfrm>
          </p:grpSpPr>
          <p:sp>
            <p:nvSpPr>
              <p:cNvPr name="Freeform 93" id="9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94" id="94"/>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95" id="95"/>
            <p:cNvGrpSpPr/>
            <p:nvPr/>
          </p:nvGrpSpPr>
          <p:grpSpPr>
            <a:xfrm rot="0">
              <a:off x="2813256" y="11027797"/>
              <a:ext cx="167840" cy="167840"/>
              <a:chOff x="0" y="0"/>
              <a:chExt cx="812800" cy="812800"/>
            </a:xfrm>
          </p:grpSpPr>
          <p:sp>
            <p:nvSpPr>
              <p:cNvPr name="Freeform 96" id="9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97" id="97"/>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98" id="98"/>
            <p:cNvGrpSpPr/>
            <p:nvPr/>
          </p:nvGrpSpPr>
          <p:grpSpPr>
            <a:xfrm rot="0">
              <a:off x="2729336" y="11195636"/>
              <a:ext cx="167840" cy="167840"/>
              <a:chOff x="0" y="0"/>
              <a:chExt cx="812800" cy="812800"/>
            </a:xfrm>
          </p:grpSpPr>
          <p:sp>
            <p:nvSpPr>
              <p:cNvPr name="Freeform 99" id="9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00" id="100"/>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01" id="101"/>
            <p:cNvGrpSpPr/>
            <p:nvPr/>
          </p:nvGrpSpPr>
          <p:grpSpPr>
            <a:xfrm rot="0">
              <a:off x="3068335" y="9915183"/>
              <a:ext cx="167840" cy="167840"/>
              <a:chOff x="0" y="0"/>
              <a:chExt cx="812800" cy="812800"/>
            </a:xfrm>
          </p:grpSpPr>
          <p:sp>
            <p:nvSpPr>
              <p:cNvPr name="Freeform 102" id="10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03" id="103"/>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04" id="104"/>
            <p:cNvGrpSpPr/>
            <p:nvPr/>
          </p:nvGrpSpPr>
          <p:grpSpPr>
            <a:xfrm rot="0">
              <a:off x="3747706" y="11864573"/>
              <a:ext cx="167840" cy="167840"/>
              <a:chOff x="0" y="0"/>
              <a:chExt cx="812800" cy="812800"/>
            </a:xfrm>
          </p:grpSpPr>
          <p:sp>
            <p:nvSpPr>
              <p:cNvPr name="Freeform 105" id="10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06" id="106"/>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07" id="107"/>
            <p:cNvGrpSpPr/>
            <p:nvPr/>
          </p:nvGrpSpPr>
          <p:grpSpPr>
            <a:xfrm rot="0">
              <a:off x="4852566" y="11864573"/>
              <a:ext cx="167840" cy="167840"/>
              <a:chOff x="0" y="0"/>
              <a:chExt cx="812800" cy="812800"/>
            </a:xfrm>
          </p:grpSpPr>
          <p:sp>
            <p:nvSpPr>
              <p:cNvPr name="Freeform 108" id="10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09" id="109"/>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10" id="110"/>
            <p:cNvGrpSpPr/>
            <p:nvPr/>
          </p:nvGrpSpPr>
          <p:grpSpPr>
            <a:xfrm rot="0">
              <a:off x="4976109" y="11948492"/>
              <a:ext cx="167840" cy="167840"/>
              <a:chOff x="0" y="0"/>
              <a:chExt cx="812800" cy="812800"/>
            </a:xfrm>
          </p:grpSpPr>
          <p:sp>
            <p:nvSpPr>
              <p:cNvPr name="Freeform 111" id="1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12" id="112"/>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13" id="113"/>
            <p:cNvGrpSpPr/>
            <p:nvPr/>
          </p:nvGrpSpPr>
          <p:grpSpPr>
            <a:xfrm rot="0">
              <a:off x="4768647" y="11948492"/>
              <a:ext cx="167840" cy="167840"/>
              <a:chOff x="0" y="0"/>
              <a:chExt cx="812800" cy="812800"/>
            </a:xfrm>
          </p:grpSpPr>
          <p:sp>
            <p:nvSpPr>
              <p:cNvPr name="Freeform 114" id="1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15" id="115"/>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16" id="116"/>
            <p:cNvGrpSpPr/>
            <p:nvPr/>
          </p:nvGrpSpPr>
          <p:grpSpPr>
            <a:xfrm rot="0">
              <a:off x="7079903" y="10818818"/>
              <a:ext cx="167840" cy="167840"/>
              <a:chOff x="0" y="0"/>
              <a:chExt cx="812800" cy="812800"/>
            </a:xfrm>
          </p:grpSpPr>
          <p:sp>
            <p:nvSpPr>
              <p:cNvPr name="Freeform 117" id="1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18" id="118"/>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19" id="119"/>
            <p:cNvGrpSpPr/>
            <p:nvPr/>
          </p:nvGrpSpPr>
          <p:grpSpPr>
            <a:xfrm rot="0">
              <a:off x="4080434" y="8495626"/>
              <a:ext cx="167840" cy="167840"/>
              <a:chOff x="0" y="0"/>
              <a:chExt cx="812800" cy="812800"/>
            </a:xfrm>
          </p:grpSpPr>
          <p:sp>
            <p:nvSpPr>
              <p:cNvPr name="Freeform 120" id="1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21" id="121"/>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22" id="122"/>
            <p:cNvGrpSpPr/>
            <p:nvPr/>
          </p:nvGrpSpPr>
          <p:grpSpPr>
            <a:xfrm rot="0">
              <a:off x="7247742" y="10986657"/>
              <a:ext cx="167840" cy="167840"/>
              <a:chOff x="0" y="0"/>
              <a:chExt cx="812800" cy="812800"/>
            </a:xfrm>
          </p:grpSpPr>
          <p:sp>
            <p:nvSpPr>
              <p:cNvPr name="Freeform 123" id="1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24" id="124"/>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25" id="125"/>
            <p:cNvGrpSpPr/>
            <p:nvPr/>
          </p:nvGrpSpPr>
          <p:grpSpPr>
            <a:xfrm rot="0">
              <a:off x="4247828" y="8411706"/>
              <a:ext cx="167840" cy="167840"/>
              <a:chOff x="0" y="0"/>
              <a:chExt cx="812800" cy="812800"/>
            </a:xfrm>
          </p:grpSpPr>
          <p:sp>
            <p:nvSpPr>
              <p:cNvPr name="Freeform 126" id="1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27" id="127"/>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28" id="128"/>
            <p:cNvGrpSpPr/>
            <p:nvPr/>
          </p:nvGrpSpPr>
          <p:grpSpPr>
            <a:xfrm rot="0">
              <a:off x="4163908" y="8663465"/>
              <a:ext cx="167840" cy="167840"/>
              <a:chOff x="0" y="0"/>
              <a:chExt cx="812800" cy="812800"/>
            </a:xfrm>
          </p:grpSpPr>
          <p:sp>
            <p:nvSpPr>
              <p:cNvPr name="Freeform 129" id="1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30" id="130"/>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nvGrpSpPr>
            <p:cNvPr name="Group 131" id="131"/>
            <p:cNvGrpSpPr/>
            <p:nvPr/>
          </p:nvGrpSpPr>
          <p:grpSpPr>
            <a:xfrm rot="0">
              <a:off x="4164354" y="8549978"/>
              <a:ext cx="167840" cy="167840"/>
              <a:chOff x="0" y="0"/>
              <a:chExt cx="812800" cy="812800"/>
            </a:xfrm>
          </p:grpSpPr>
          <p:sp>
            <p:nvSpPr>
              <p:cNvPr name="Freeform 132" id="1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alpha val="24706"/>
                </a:srgbClr>
              </a:solidFill>
              <a:ln cap="sq">
                <a:noFill/>
                <a:prstDash val="solid"/>
                <a:miter/>
              </a:ln>
            </p:spPr>
          </p:sp>
          <p:sp>
            <p:nvSpPr>
              <p:cNvPr name="TextBox 133" id="133"/>
              <p:cNvSpPr txBox="true"/>
              <p:nvPr/>
            </p:nvSpPr>
            <p:spPr>
              <a:xfrm>
                <a:off x="76200" y="47625"/>
                <a:ext cx="660400" cy="688975"/>
              </a:xfrm>
              <a:prstGeom prst="rect">
                <a:avLst/>
              </a:prstGeom>
            </p:spPr>
            <p:txBody>
              <a:bodyPr anchor="ctr" rtlCol="false" tIns="53951" lIns="53951" bIns="53951" rIns="53951"/>
              <a:lstStyle/>
              <a:p>
                <a:pPr algn="ctr">
                  <a:lnSpc>
                    <a:spcPts val="1539"/>
                  </a:lnSpc>
                </a:pPr>
              </a:p>
            </p:txBody>
          </p:sp>
        </p:grpSp>
      </p:grpSp>
      <p:grpSp>
        <p:nvGrpSpPr>
          <p:cNvPr name="Group 134" id="134"/>
          <p:cNvGrpSpPr/>
          <p:nvPr/>
        </p:nvGrpSpPr>
        <p:grpSpPr>
          <a:xfrm rot="0">
            <a:off x="5393972" y="3665704"/>
            <a:ext cx="8795455" cy="3184193"/>
            <a:chOff x="0" y="0"/>
            <a:chExt cx="11727273" cy="4245590"/>
          </a:xfrm>
        </p:grpSpPr>
        <p:sp>
          <p:nvSpPr>
            <p:cNvPr name="TextBox 135" id="135"/>
            <p:cNvSpPr txBox="true"/>
            <p:nvPr/>
          </p:nvSpPr>
          <p:spPr>
            <a:xfrm rot="0">
              <a:off x="634998" y="3607415"/>
              <a:ext cx="10457277" cy="638175"/>
            </a:xfrm>
            <a:prstGeom prst="rect">
              <a:avLst/>
            </a:prstGeom>
          </p:spPr>
          <p:txBody>
            <a:bodyPr anchor="t" rtlCol="false" tIns="0" lIns="0" bIns="0" rIns="0">
              <a:spAutoFit/>
            </a:bodyPr>
            <a:lstStyle/>
            <a:p>
              <a:pPr algn="ctr">
                <a:lnSpc>
                  <a:spcPts val="3900"/>
                </a:lnSpc>
              </a:pPr>
              <a:r>
                <a:rPr lang="en-US" sz="3000" spc="240">
                  <a:solidFill>
                    <a:srgbClr val="EFF3F4"/>
                  </a:solidFill>
                  <a:latin typeface="Inter 1"/>
                  <a:ea typeface="Inter 1"/>
                  <a:cs typeface="Inter 1"/>
                  <a:sym typeface="Inter 1"/>
                </a:rPr>
                <a:t>WE HOPE TO TALK TO YOU SOON!</a:t>
              </a:r>
            </a:p>
          </p:txBody>
        </p:sp>
        <p:sp>
          <p:nvSpPr>
            <p:cNvPr name="TextBox 136" id="136"/>
            <p:cNvSpPr txBox="true"/>
            <p:nvPr/>
          </p:nvSpPr>
          <p:spPr>
            <a:xfrm rot="0">
              <a:off x="0" y="0"/>
              <a:ext cx="11727273" cy="1460500"/>
            </a:xfrm>
            <a:prstGeom prst="rect">
              <a:avLst/>
            </a:prstGeom>
          </p:spPr>
          <p:txBody>
            <a:bodyPr anchor="t" rtlCol="false" tIns="0" lIns="0" bIns="0" rIns="0">
              <a:spAutoFit/>
            </a:bodyPr>
            <a:lstStyle/>
            <a:p>
              <a:pPr algn="ctr">
                <a:lnSpc>
                  <a:spcPts val="8640"/>
                </a:lnSpc>
              </a:pPr>
              <a:r>
                <a:rPr lang="en-US" b="true" sz="7200" i="true">
                  <a:solidFill>
                    <a:srgbClr val="EFF3F4"/>
                  </a:solidFill>
                  <a:latin typeface="Inter 1 Bold Italics"/>
                  <a:ea typeface="Inter 1 Bold Italics"/>
                  <a:cs typeface="Inter 1 Bold Italics"/>
                  <a:sym typeface="Inter 1 Bold Italics"/>
                </a:rPr>
                <a:t>Thank you!</a:t>
              </a:r>
            </a:p>
          </p:txBody>
        </p:sp>
        <p:sp>
          <p:nvSpPr>
            <p:cNvPr name="AutoShape 137" id="137"/>
            <p:cNvSpPr/>
            <p:nvPr/>
          </p:nvSpPr>
          <p:spPr>
            <a:xfrm rot="0">
              <a:off x="5101637" y="2360274"/>
              <a:ext cx="1524000" cy="152400"/>
            </a:xfrm>
            <a:prstGeom prst="rect">
              <a:avLst/>
            </a:prstGeom>
            <a:solidFill>
              <a:srgbClr val="EFF3F4"/>
            </a:solidFill>
          </p:spPr>
        </p:sp>
      </p:grpSp>
      <p:grpSp>
        <p:nvGrpSpPr>
          <p:cNvPr name="Group 138" id="138"/>
          <p:cNvGrpSpPr>
            <a:grpSpLocks noChangeAspect="true"/>
          </p:cNvGrpSpPr>
          <p:nvPr/>
        </p:nvGrpSpPr>
        <p:grpSpPr>
          <a:xfrm rot="0">
            <a:off x="-457200" y="7034105"/>
            <a:ext cx="3748195" cy="3748195"/>
            <a:chOff x="0" y="0"/>
            <a:chExt cx="2653030" cy="2653030"/>
          </a:xfrm>
        </p:grpSpPr>
        <p:sp>
          <p:nvSpPr>
            <p:cNvPr name="Freeform 139" id="139"/>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grpSp>
        <p:nvGrpSpPr>
          <p:cNvPr name="Group 140" id="140"/>
          <p:cNvGrpSpPr>
            <a:grpSpLocks noChangeAspect="true"/>
          </p:cNvGrpSpPr>
          <p:nvPr/>
        </p:nvGrpSpPr>
        <p:grpSpPr>
          <a:xfrm rot="0">
            <a:off x="16306800" y="-38100"/>
            <a:ext cx="3748195" cy="3748195"/>
            <a:chOff x="0" y="0"/>
            <a:chExt cx="2653030" cy="2653030"/>
          </a:xfrm>
        </p:grpSpPr>
        <p:sp>
          <p:nvSpPr>
            <p:cNvPr name="Freeform 141" id="141"/>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142" id="142"/>
          <p:cNvSpPr/>
          <p:nvPr/>
        </p:nvSpPr>
        <p:spPr>
          <a:xfrm rot="0">
            <a:off x="-442805" y="-395395"/>
            <a:ext cx="3733800" cy="7200900"/>
          </a:xfrm>
          <a:prstGeom prst="rect">
            <a:avLst/>
          </a:prstGeom>
          <a:solidFill>
            <a:srgbClr val="7CA579"/>
          </a:solidFill>
        </p:spPr>
      </p:sp>
      <p:sp>
        <p:nvSpPr>
          <p:cNvPr name="AutoShape 143" id="143"/>
          <p:cNvSpPr/>
          <p:nvPr/>
        </p:nvSpPr>
        <p:spPr>
          <a:xfrm rot="0">
            <a:off x="16306800" y="3959082"/>
            <a:ext cx="3733800" cy="7200900"/>
          </a:xfrm>
          <a:prstGeom prst="rect">
            <a:avLst/>
          </a:prstGeom>
          <a:solidFill>
            <a:srgbClr val="7CA579"/>
          </a:solidFill>
        </p:spPr>
      </p:sp>
    </p:spTree>
  </p:cSld>
  <p:clrMapOvr>
    <a:masterClrMapping/>
  </p:clrMapOvr>
  <p:transition spd="slow">
    <p:cover dir="l"/>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grpSp>
        <p:nvGrpSpPr>
          <p:cNvPr name="Group 2" id="2"/>
          <p:cNvGrpSpPr/>
          <p:nvPr/>
        </p:nvGrpSpPr>
        <p:grpSpPr>
          <a:xfrm rot="0">
            <a:off x="9862255" y="-114300"/>
            <a:ext cx="5372100" cy="10515600"/>
            <a:chOff x="0" y="0"/>
            <a:chExt cx="7162800" cy="14020800"/>
          </a:xfrm>
        </p:grpSpPr>
        <p:pic>
          <p:nvPicPr>
            <p:cNvPr name="Picture 3" id="3"/>
            <p:cNvPicPr>
              <a:picLocks noChangeAspect="true"/>
            </p:cNvPicPr>
            <p:nvPr/>
          </p:nvPicPr>
          <p:blipFill>
            <a:blip r:embed="rId2"/>
            <a:srcRect l="30203" t="0" r="20186" b="0"/>
            <a:stretch>
              <a:fillRect/>
            </a:stretch>
          </p:blipFill>
          <p:spPr>
            <a:xfrm flipH="false" flipV="false">
              <a:off x="0" y="4834467"/>
              <a:ext cx="7162800" cy="9186333"/>
            </a:xfrm>
            <a:prstGeom prst="rect">
              <a:avLst/>
            </a:prstGeom>
          </p:spPr>
        </p:pic>
        <p:pic>
          <p:nvPicPr>
            <p:cNvPr name="Picture 4" id="4"/>
            <p:cNvPicPr>
              <a:picLocks noChangeAspect="true"/>
            </p:cNvPicPr>
            <p:nvPr/>
          </p:nvPicPr>
          <p:blipFill>
            <a:blip r:embed="rId3"/>
            <a:srcRect l="18049" t="16492" r="20021" b="12907"/>
            <a:stretch>
              <a:fillRect/>
            </a:stretch>
          </p:blipFill>
          <p:spPr>
            <a:xfrm flipH="false" flipV="false">
              <a:off x="0" y="0"/>
              <a:ext cx="7162800" cy="4593167"/>
            </a:xfrm>
            <a:prstGeom prst="rect">
              <a:avLst/>
            </a:prstGeom>
          </p:spPr>
        </p:pic>
      </p:grpSp>
      <p:sp>
        <p:nvSpPr>
          <p:cNvPr name="AutoShape 5" id="5"/>
          <p:cNvSpPr/>
          <p:nvPr/>
        </p:nvSpPr>
        <p:spPr>
          <a:xfrm rot="0">
            <a:off x="-914400" y="-285750"/>
            <a:ext cx="10591800" cy="10858500"/>
          </a:xfrm>
          <a:prstGeom prst="rect">
            <a:avLst/>
          </a:prstGeom>
          <a:solidFill>
            <a:srgbClr val="7CA579"/>
          </a:solidFill>
        </p:spPr>
      </p:sp>
      <p:sp>
        <p:nvSpPr>
          <p:cNvPr name="TextBox 6" id="6"/>
          <p:cNvSpPr txBox="true"/>
          <p:nvPr/>
        </p:nvSpPr>
        <p:spPr>
          <a:xfrm rot="0">
            <a:off x="1028700" y="598102"/>
            <a:ext cx="6704064" cy="2190750"/>
          </a:xfrm>
          <a:prstGeom prst="rect">
            <a:avLst/>
          </a:prstGeom>
        </p:spPr>
        <p:txBody>
          <a:bodyPr anchor="t" rtlCol="false" tIns="0" lIns="0" bIns="0" rIns="0">
            <a:spAutoFit/>
          </a:bodyPr>
          <a:lstStyle/>
          <a:p>
            <a:pPr algn="l">
              <a:lnSpc>
                <a:spcPts val="8640"/>
              </a:lnSpc>
            </a:pPr>
            <a:r>
              <a:rPr lang="en-US" b="true" sz="7200" i="true">
                <a:solidFill>
                  <a:srgbClr val="EFF3F4"/>
                </a:solidFill>
                <a:latin typeface="Inter 1 Bold Italics"/>
                <a:ea typeface="Inter 1 Bold Italics"/>
                <a:cs typeface="Inter 1 Bold Italics"/>
                <a:sym typeface="Inter 1 Bold Italics"/>
              </a:rPr>
              <a:t>About AnaEE-ERIC</a:t>
            </a:r>
          </a:p>
        </p:txBody>
      </p:sp>
      <p:sp>
        <p:nvSpPr>
          <p:cNvPr name="TextBox 7" id="7"/>
          <p:cNvSpPr txBox="true"/>
          <p:nvPr/>
        </p:nvSpPr>
        <p:spPr>
          <a:xfrm rot="0">
            <a:off x="1028700" y="3086100"/>
            <a:ext cx="7748874" cy="485775"/>
          </a:xfrm>
          <a:prstGeom prst="rect">
            <a:avLst/>
          </a:prstGeom>
        </p:spPr>
        <p:txBody>
          <a:bodyPr anchor="t" rtlCol="false" tIns="0" lIns="0" bIns="0" rIns="0">
            <a:spAutoFit/>
          </a:bodyPr>
          <a:lstStyle/>
          <a:p>
            <a:pPr algn="l">
              <a:lnSpc>
                <a:spcPts val="3840"/>
              </a:lnSpc>
            </a:pPr>
            <a:r>
              <a:rPr lang="en-US" b="true" sz="3200" i="true" spc="128">
                <a:solidFill>
                  <a:srgbClr val="EFF3F4"/>
                </a:solidFill>
                <a:latin typeface="Inter 1 Bold Italics"/>
                <a:ea typeface="Inter 1 Bold Italics"/>
                <a:cs typeface="Inter 1 Bold Italics"/>
                <a:sym typeface="Inter 1 Bold Italics"/>
              </a:rPr>
              <a:t>WHAT WE ARE</a:t>
            </a:r>
          </a:p>
        </p:txBody>
      </p:sp>
      <p:sp>
        <p:nvSpPr>
          <p:cNvPr name="TextBox 8" id="8"/>
          <p:cNvSpPr txBox="true"/>
          <p:nvPr/>
        </p:nvSpPr>
        <p:spPr>
          <a:xfrm rot="0">
            <a:off x="1028700" y="4697730"/>
            <a:ext cx="7748874" cy="4930140"/>
          </a:xfrm>
          <a:prstGeom prst="rect">
            <a:avLst/>
          </a:prstGeom>
        </p:spPr>
        <p:txBody>
          <a:bodyPr anchor="t" rtlCol="false" tIns="0" lIns="0" bIns="0" rIns="0">
            <a:spAutoFit/>
          </a:bodyPr>
          <a:lstStyle/>
          <a:p>
            <a:pPr algn="l">
              <a:lnSpc>
                <a:spcPts val="3900"/>
              </a:lnSpc>
            </a:pPr>
            <a:r>
              <a:rPr lang="en-US" sz="2600" spc="52">
                <a:solidFill>
                  <a:srgbClr val="EFF3F4"/>
                </a:solidFill>
                <a:latin typeface="Inter 1 Light"/>
                <a:ea typeface="Inter 1 Light"/>
                <a:cs typeface="Inter 1 Light"/>
                <a:sym typeface="Inter 1 Light"/>
              </a:rPr>
              <a:t>A</a:t>
            </a:r>
            <a:r>
              <a:rPr lang="en-US" sz="2600" spc="52">
                <a:solidFill>
                  <a:srgbClr val="EFF3F4"/>
                </a:solidFill>
                <a:latin typeface="Inter 1 Light"/>
                <a:ea typeface="Inter 1 Light"/>
                <a:cs typeface="Inter 1 Light"/>
                <a:sym typeface="Inter 1 Light"/>
              </a:rPr>
              <a:t>naEE-ERIC is a </a:t>
            </a:r>
            <a:r>
              <a:rPr lang="en-US" b="true" sz="2600" spc="52">
                <a:solidFill>
                  <a:srgbClr val="EFF3F4"/>
                </a:solidFill>
                <a:latin typeface="Inter 1 Bold"/>
                <a:ea typeface="Inter 1 Bold"/>
                <a:cs typeface="Inter 1 Bold"/>
                <a:sym typeface="Inter 1 Bold"/>
              </a:rPr>
              <a:t>Landmark European Research Infrastructure network</a:t>
            </a:r>
            <a:r>
              <a:rPr lang="en-US" sz="2600" spc="52">
                <a:solidFill>
                  <a:srgbClr val="EFF3F4"/>
                </a:solidFill>
                <a:latin typeface="Inter 1 Light"/>
                <a:ea typeface="Inter 1 Light"/>
                <a:cs typeface="Inter 1 Light"/>
                <a:sym typeface="Inter 1 Light"/>
              </a:rPr>
              <a:t> (you can think of it as an umbrella organisation) connecting </a:t>
            </a:r>
            <a:r>
              <a:rPr lang="en-US" b="true" sz="2600" spc="52">
                <a:solidFill>
                  <a:srgbClr val="EFF3F4"/>
                </a:solidFill>
                <a:latin typeface="Inter 1 Bold"/>
                <a:ea typeface="Inter 1 Bold"/>
                <a:cs typeface="Inter 1 Bold"/>
                <a:sym typeface="Inter 1 Bold"/>
              </a:rPr>
              <a:t>cutting-edge facilities dedicated to global change ecology.</a:t>
            </a:r>
          </a:p>
          <a:p>
            <a:pPr algn="l">
              <a:lnSpc>
                <a:spcPts val="3900"/>
              </a:lnSpc>
            </a:pPr>
          </a:p>
          <a:p>
            <a:pPr algn="l">
              <a:lnSpc>
                <a:spcPts val="3900"/>
              </a:lnSpc>
            </a:pPr>
            <a:r>
              <a:rPr lang="en-US" sz="2600" spc="52">
                <a:solidFill>
                  <a:srgbClr val="EFF3F4"/>
                </a:solidFill>
                <a:latin typeface="Inter 1 Light"/>
                <a:ea typeface="Inter 1 Light"/>
                <a:cs typeface="Inter 1 Light"/>
                <a:sym typeface="Inter 1 Light"/>
              </a:rPr>
              <a:t>It is the study of how ecosystems work and respond to environmental change. We bring together </a:t>
            </a:r>
            <a:r>
              <a:rPr lang="en-US" b="true" sz="2600" spc="52">
                <a:solidFill>
                  <a:srgbClr val="EFF3F4"/>
                </a:solidFill>
                <a:latin typeface="Inter 1 Bold"/>
                <a:ea typeface="Inter 1 Bold"/>
                <a:cs typeface="Inter 1 Bold"/>
                <a:sym typeface="Inter 1 Bold"/>
              </a:rPr>
              <a:t>experimental</a:t>
            </a:r>
            <a:r>
              <a:rPr lang="en-US" sz="2600" spc="52">
                <a:solidFill>
                  <a:srgbClr val="EFF3F4"/>
                </a:solidFill>
                <a:latin typeface="Inter 1 Light"/>
                <a:ea typeface="Inter 1 Light"/>
                <a:cs typeface="Inter 1 Light"/>
                <a:sym typeface="Inter 1 Light"/>
              </a:rPr>
              <a:t> sites, </a:t>
            </a:r>
            <a:r>
              <a:rPr lang="en-US" b="true" sz="2600" spc="52">
                <a:solidFill>
                  <a:srgbClr val="EFF3F4"/>
                </a:solidFill>
                <a:latin typeface="Inter 1 Bold"/>
                <a:ea typeface="Inter 1 Bold"/>
                <a:cs typeface="Inter 1 Bold"/>
                <a:sym typeface="Inter 1 Bold"/>
              </a:rPr>
              <a:t>analytical tools, </a:t>
            </a:r>
            <a:r>
              <a:rPr lang="en-US" sz="2600" spc="52">
                <a:solidFill>
                  <a:srgbClr val="EFF3F4"/>
                </a:solidFill>
                <a:latin typeface="Inter 1"/>
                <a:ea typeface="Inter 1"/>
                <a:cs typeface="Inter 1"/>
                <a:sym typeface="Inter 1"/>
              </a:rPr>
              <a:t>and</a:t>
            </a:r>
            <a:r>
              <a:rPr lang="en-US" b="true" sz="2600" spc="52">
                <a:solidFill>
                  <a:srgbClr val="EFF3F4"/>
                </a:solidFill>
                <a:latin typeface="Inter 1 Bold"/>
                <a:ea typeface="Inter 1 Bold"/>
                <a:cs typeface="Inter 1 Bold"/>
                <a:sym typeface="Inter 1 Bold"/>
              </a:rPr>
              <a:t> modelling capabilities</a:t>
            </a:r>
            <a:r>
              <a:rPr lang="en-US" sz="2600" spc="52">
                <a:solidFill>
                  <a:srgbClr val="EFF3F4"/>
                </a:solidFill>
                <a:latin typeface="Inter 1 Light"/>
                <a:ea typeface="Inter 1 Light"/>
                <a:cs typeface="Inter 1 Light"/>
                <a:sym typeface="Inter 1 Light"/>
              </a:rPr>
              <a:t> to tackle </a:t>
            </a:r>
            <a:r>
              <a:rPr lang="en-US" b="true" sz="2600" spc="52">
                <a:solidFill>
                  <a:srgbClr val="EFF3F4"/>
                </a:solidFill>
                <a:latin typeface="Inter 1 Bold"/>
                <a:ea typeface="Inter 1 Bold"/>
                <a:cs typeface="Inter 1 Bold"/>
                <a:sym typeface="Inter 1 Bold"/>
              </a:rPr>
              <a:t>pressing environmental challenges.</a:t>
            </a:r>
          </a:p>
        </p:txBody>
      </p:sp>
      <p:sp>
        <p:nvSpPr>
          <p:cNvPr name="AutoShape 9" id="9"/>
          <p:cNvSpPr/>
          <p:nvPr/>
        </p:nvSpPr>
        <p:spPr>
          <a:xfrm rot="0">
            <a:off x="1028700" y="4022508"/>
            <a:ext cx="1244120" cy="114300"/>
          </a:xfrm>
          <a:prstGeom prst="rect">
            <a:avLst/>
          </a:prstGeom>
          <a:solidFill>
            <a:srgbClr val="EFF3F4"/>
          </a:solidFill>
        </p:spPr>
      </p:sp>
      <p:grpSp>
        <p:nvGrpSpPr>
          <p:cNvPr name="Group 10" id="10"/>
          <p:cNvGrpSpPr>
            <a:grpSpLocks noChangeAspect="true"/>
          </p:cNvGrpSpPr>
          <p:nvPr/>
        </p:nvGrpSpPr>
        <p:grpSpPr>
          <a:xfrm rot="0">
            <a:off x="15423302" y="7384202"/>
            <a:ext cx="3748195" cy="3748195"/>
            <a:chOff x="0" y="0"/>
            <a:chExt cx="2653030" cy="2653030"/>
          </a:xfrm>
        </p:grpSpPr>
        <p:sp>
          <p:nvSpPr>
            <p:cNvPr name="Freeform 11" id="11"/>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12" id="12"/>
          <p:cNvSpPr/>
          <p:nvPr/>
        </p:nvSpPr>
        <p:spPr>
          <a:xfrm rot="0">
            <a:off x="15423302" y="-1028700"/>
            <a:ext cx="3048000" cy="8229600"/>
          </a:xfrm>
          <a:prstGeom prst="rect">
            <a:avLst/>
          </a:prstGeom>
          <a:solidFill>
            <a:srgbClr val="7CA579"/>
          </a:solidFill>
        </p:spPr>
      </p:sp>
    </p:spTree>
  </p:cSld>
  <p:clrMapOvr>
    <a:masterClrMapping/>
  </p:clrMapOvr>
  <p:transition spd="fast">
    <p:fade/>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sp>
        <p:nvSpPr>
          <p:cNvPr name="AutoShape 2" id="2"/>
          <p:cNvSpPr/>
          <p:nvPr/>
        </p:nvSpPr>
        <p:spPr>
          <a:xfrm rot="0">
            <a:off x="2253542" y="6921613"/>
            <a:ext cx="826158" cy="82616"/>
          </a:xfrm>
          <a:prstGeom prst="rect">
            <a:avLst/>
          </a:prstGeom>
          <a:solidFill>
            <a:srgbClr val="7CA579"/>
          </a:solidFill>
        </p:spPr>
      </p:sp>
      <p:sp>
        <p:nvSpPr>
          <p:cNvPr name="TextBox 3" id="3"/>
          <p:cNvSpPr txBox="true"/>
          <p:nvPr/>
        </p:nvSpPr>
        <p:spPr>
          <a:xfrm rot="0">
            <a:off x="2147091" y="5672535"/>
            <a:ext cx="2942552" cy="326156"/>
          </a:xfrm>
          <a:prstGeom prst="rect">
            <a:avLst/>
          </a:prstGeom>
        </p:spPr>
        <p:txBody>
          <a:bodyPr anchor="t" rtlCol="false" tIns="0" lIns="0" bIns="0" rIns="0">
            <a:spAutoFit/>
          </a:bodyPr>
          <a:lstStyle/>
          <a:p>
            <a:pPr algn="l">
              <a:lnSpc>
                <a:spcPts val="2688"/>
              </a:lnSpc>
            </a:pPr>
            <a:r>
              <a:rPr lang="en-US" sz="2068" spc="165">
                <a:solidFill>
                  <a:srgbClr val="2B523A"/>
                </a:solidFill>
                <a:latin typeface="Inter 1"/>
                <a:ea typeface="Inter 1"/>
                <a:cs typeface="Inter 1"/>
                <a:sym typeface="Inter 1"/>
              </a:rPr>
              <a:t>MICHEL BOËR</a:t>
            </a:r>
          </a:p>
        </p:txBody>
      </p:sp>
      <p:sp>
        <p:nvSpPr>
          <p:cNvPr name="TextBox 4" id="4"/>
          <p:cNvSpPr txBox="true"/>
          <p:nvPr/>
        </p:nvSpPr>
        <p:spPr>
          <a:xfrm rot="0">
            <a:off x="2147091" y="6010260"/>
            <a:ext cx="2942552" cy="707752"/>
          </a:xfrm>
          <a:prstGeom prst="rect">
            <a:avLst/>
          </a:prstGeom>
        </p:spPr>
        <p:txBody>
          <a:bodyPr anchor="t" rtlCol="false" tIns="0" lIns="0" bIns="0" rIns="0">
            <a:spAutoFit/>
          </a:bodyPr>
          <a:lstStyle/>
          <a:p>
            <a:pPr algn="l">
              <a:lnSpc>
                <a:spcPts val="2885"/>
              </a:lnSpc>
            </a:pPr>
            <a:r>
              <a:rPr lang="en-US" sz="1923" spc="38">
                <a:solidFill>
                  <a:srgbClr val="2B523A"/>
                </a:solidFill>
                <a:latin typeface="Inter 1 Light"/>
                <a:ea typeface="Inter 1 Light"/>
                <a:cs typeface="Inter 1 Light"/>
                <a:sym typeface="Inter 1 Light"/>
              </a:rPr>
              <a:t>Central Hub,</a:t>
            </a:r>
          </a:p>
          <a:p>
            <a:pPr algn="l">
              <a:lnSpc>
                <a:spcPts val="2885"/>
              </a:lnSpc>
            </a:pPr>
            <a:r>
              <a:rPr lang="en-US" sz="1923" spc="38">
                <a:solidFill>
                  <a:srgbClr val="2B523A"/>
                </a:solidFill>
                <a:latin typeface="Inter 1 Light"/>
                <a:ea typeface="Inter 1 Light"/>
                <a:cs typeface="Inter 1 Light"/>
                <a:sym typeface="Inter 1 Light"/>
              </a:rPr>
              <a:t>Paris</a:t>
            </a:r>
          </a:p>
        </p:txBody>
      </p:sp>
      <p:sp>
        <p:nvSpPr>
          <p:cNvPr name="TextBox 5" id="5"/>
          <p:cNvSpPr txBox="true"/>
          <p:nvPr/>
        </p:nvSpPr>
        <p:spPr>
          <a:xfrm rot="0">
            <a:off x="2147091" y="7350705"/>
            <a:ext cx="2942552" cy="2207260"/>
          </a:xfrm>
          <a:prstGeom prst="rect">
            <a:avLst/>
          </a:prstGeom>
        </p:spPr>
        <p:txBody>
          <a:bodyPr anchor="t" rtlCol="false" tIns="0" lIns="0" bIns="0" rIns="0">
            <a:spAutoFit/>
          </a:bodyPr>
          <a:lstStyle/>
          <a:p>
            <a:pPr algn="l">
              <a:lnSpc>
                <a:spcPts val="2239"/>
              </a:lnSpc>
            </a:pPr>
            <a:r>
              <a:rPr lang="en-US" sz="1599">
                <a:solidFill>
                  <a:srgbClr val="2B523A"/>
                </a:solidFill>
                <a:latin typeface="Inter 1 Light"/>
                <a:ea typeface="Inter 1 Light"/>
                <a:cs typeface="Inter 1 Light"/>
                <a:sym typeface="Inter 1 Light"/>
              </a:rPr>
              <a:t>Cent</a:t>
            </a:r>
            <a:r>
              <a:rPr lang="en-US" sz="1599">
                <a:solidFill>
                  <a:srgbClr val="2B523A"/>
                </a:solidFill>
                <a:latin typeface="Inter 1 Light"/>
                <a:ea typeface="Inter 1 Light"/>
                <a:cs typeface="Inter 1 Light"/>
                <a:sym typeface="Inter 1 Light"/>
              </a:rPr>
              <a:t>ral Hub (CH): Manages the strategy, coordination, communication, administration, and web portal that provides access to all AnaEE resources across the distributed infrastructure.</a:t>
            </a:r>
          </a:p>
          <a:p>
            <a:pPr algn="l">
              <a:lnSpc>
                <a:spcPts val="2239"/>
              </a:lnSpc>
            </a:pPr>
          </a:p>
        </p:txBody>
      </p:sp>
      <p:sp>
        <p:nvSpPr>
          <p:cNvPr name="AutoShape 6" id="6"/>
          <p:cNvSpPr/>
          <p:nvPr/>
        </p:nvSpPr>
        <p:spPr>
          <a:xfrm rot="0">
            <a:off x="6262448" y="6921613"/>
            <a:ext cx="826158" cy="82616"/>
          </a:xfrm>
          <a:prstGeom prst="rect">
            <a:avLst/>
          </a:prstGeom>
          <a:solidFill>
            <a:srgbClr val="7CA579"/>
          </a:solidFill>
        </p:spPr>
      </p:sp>
      <p:sp>
        <p:nvSpPr>
          <p:cNvPr name="TextBox 7" id="7"/>
          <p:cNvSpPr txBox="true"/>
          <p:nvPr/>
        </p:nvSpPr>
        <p:spPr>
          <a:xfrm rot="0">
            <a:off x="6262448" y="5672535"/>
            <a:ext cx="2942552" cy="326156"/>
          </a:xfrm>
          <a:prstGeom prst="rect">
            <a:avLst/>
          </a:prstGeom>
        </p:spPr>
        <p:txBody>
          <a:bodyPr anchor="t" rtlCol="false" tIns="0" lIns="0" bIns="0" rIns="0">
            <a:spAutoFit/>
          </a:bodyPr>
          <a:lstStyle/>
          <a:p>
            <a:pPr algn="l">
              <a:lnSpc>
                <a:spcPts val="2688"/>
              </a:lnSpc>
            </a:pPr>
            <a:r>
              <a:rPr lang="en-US" sz="2068" spc="165">
                <a:solidFill>
                  <a:srgbClr val="2B523A"/>
                </a:solidFill>
                <a:latin typeface="Inter 1"/>
                <a:ea typeface="Inter 1"/>
                <a:cs typeface="Inter 1"/>
                <a:sym typeface="Inter 1"/>
              </a:rPr>
              <a:t>ADRIANO PALMA</a:t>
            </a:r>
          </a:p>
        </p:txBody>
      </p:sp>
      <p:sp>
        <p:nvSpPr>
          <p:cNvPr name="TextBox 8" id="8"/>
          <p:cNvSpPr txBox="true"/>
          <p:nvPr/>
        </p:nvSpPr>
        <p:spPr>
          <a:xfrm rot="0">
            <a:off x="6262448" y="6010260"/>
            <a:ext cx="2942552" cy="707752"/>
          </a:xfrm>
          <a:prstGeom prst="rect">
            <a:avLst/>
          </a:prstGeom>
        </p:spPr>
        <p:txBody>
          <a:bodyPr anchor="t" rtlCol="false" tIns="0" lIns="0" bIns="0" rIns="0">
            <a:spAutoFit/>
          </a:bodyPr>
          <a:lstStyle/>
          <a:p>
            <a:pPr algn="l">
              <a:lnSpc>
                <a:spcPts val="2885"/>
              </a:lnSpc>
            </a:pPr>
            <a:r>
              <a:rPr lang="en-US" sz="1923" spc="38">
                <a:solidFill>
                  <a:srgbClr val="2B523A"/>
                </a:solidFill>
                <a:latin typeface="Inter 1 Light"/>
                <a:ea typeface="Inter 1 Light"/>
                <a:cs typeface="Inter 1 Light"/>
                <a:sym typeface="Inter 1 Light"/>
              </a:rPr>
              <a:t>Data and Modelling Centre, Rome</a:t>
            </a:r>
          </a:p>
        </p:txBody>
      </p:sp>
      <p:sp>
        <p:nvSpPr>
          <p:cNvPr name="TextBox 9" id="9"/>
          <p:cNvSpPr txBox="true"/>
          <p:nvPr/>
        </p:nvSpPr>
        <p:spPr>
          <a:xfrm rot="0">
            <a:off x="6262448" y="7350705"/>
            <a:ext cx="2942552" cy="1931035"/>
          </a:xfrm>
          <a:prstGeom prst="rect">
            <a:avLst/>
          </a:prstGeom>
        </p:spPr>
        <p:txBody>
          <a:bodyPr anchor="t" rtlCol="false" tIns="0" lIns="0" bIns="0" rIns="0">
            <a:spAutoFit/>
          </a:bodyPr>
          <a:lstStyle/>
          <a:p>
            <a:pPr algn="l">
              <a:lnSpc>
                <a:spcPts val="2239"/>
              </a:lnSpc>
            </a:pPr>
            <a:r>
              <a:rPr lang="en-US" sz="1599">
                <a:solidFill>
                  <a:srgbClr val="2B523A"/>
                </a:solidFill>
                <a:latin typeface="Inter 1 Light"/>
                <a:ea typeface="Inter 1 Light"/>
                <a:cs typeface="Inter 1 Light"/>
                <a:sym typeface="Inter 1 Light"/>
              </a:rPr>
              <a:t>Data and Modelling Centre (DMC): Processes data and metadata, provides </a:t>
            </a:r>
            <a:r>
              <a:rPr lang="en-US" sz="1599">
                <a:solidFill>
                  <a:srgbClr val="2B523A"/>
                </a:solidFill>
                <a:latin typeface="Inter 1 Light"/>
                <a:ea typeface="Inter 1 Light"/>
                <a:cs typeface="Inter 1 Light"/>
                <a:sym typeface="Inter 1 Light"/>
              </a:rPr>
              <a:t>data access to users and the community, manages models and the model factory, and organizes workshops and training.</a:t>
            </a:r>
          </a:p>
        </p:txBody>
      </p:sp>
      <p:sp>
        <p:nvSpPr>
          <p:cNvPr name="AutoShape 10" id="10"/>
          <p:cNvSpPr/>
          <p:nvPr/>
        </p:nvSpPr>
        <p:spPr>
          <a:xfrm rot="0">
            <a:off x="10428429" y="6921613"/>
            <a:ext cx="826158" cy="82616"/>
          </a:xfrm>
          <a:prstGeom prst="rect">
            <a:avLst/>
          </a:prstGeom>
          <a:solidFill>
            <a:srgbClr val="7CA579"/>
          </a:solidFill>
        </p:spPr>
      </p:sp>
      <p:sp>
        <p:nvSpPr>
          <p:cNvPr name="TextBox 11" id="11"/>
          <p:cNvSpPr txBox="true"/>
          <p:nvPr/>
        </p:nvSpPr>
        <p:spPr>
          <a:xfrm rot="0">
            <a:off x="10428429" y="5672535"/>
            <a:ext cx="2942552" cy="326156"/>
          </a:xfrm>
          <a:prstGeom prst="rect">
            <a:avLst/>
          </a:prstGeom>
        </p:spPr>
        <p:txBody>
          <a:bodyPr anchor="t" rtlCol="false" tIns="0" lIns="0" bIns="0" rIns="0">
            <a:spAutoFit/>
          </a:bodyPr>
          <a:lstStyle/>
          <a:p>
            <a:pPr algn="l">
              <a:lnSpc>
                <a:spcPts val="2688"/>
              </a:lnSpc>
            </a:pPr>
            <a:r>
              <a:rPr lang="en-US" sz="2068" spc="165">
                <a:solidFill>
                  <a:srgbClr val="2B523A"/>
                </a:solidFill>
                <a:latin typeface="Inter 1"/>
                <a:ea typeface="Inter 1"/>
                <a:cs typeface="Inter 1"/>
                <a:sym typeface="Inter 1"/>
              </a:rPr>
              <a:t>BILJANA ĐORĐEVIĆ</a:t>
            </a:r>
          </a:p>
        </p:txBody>
      </p:sp>
      <p:sp>
        <p:nvSpPr>
          <p:cNvPr name="TextBox 12" id="12"/>
          <p:cNvSpPr txBox="true"/>
          <p:nvPr/>
        </p:nvSpPr>
        <p:spPr>
          <a:xfrm rot="0">
            <a:off x="10428429" y="6010260"/>
            <a:ext cx="2942552" cy="707752"/>
          </a:xfrm>
          <a:prstGeom prst="rect">
            <a:avLst/>
          </a:prstGeom>
        </p:spPr>
        <p:txBody>
          <a:bodyPr anchor="t" rtlCol="false" tIns="0" lIns="0" bIns="0" rIns="0">
            <a:spAutoFit/>
          </a:bodyPr>
          <a:lstStyle/>
          <a:p>
            <a:pPr algn="l">
              <a:lnSpc>
                <a:spcPts val="2885"/>
              </a:lnSpc>
            </a:pPr>
            <a:r>
              <a:rPr lang="en-US" sz="1923" spc="38">
                <a:solidFill>
                  <a:srgbClr val="2B523A"/>
                </a:solidFill>
                <a:latin typeface="Inter 1 Light"/>
                <a:ea typeface="Inter 1 Light"/>
                <a:cs typeface="Inter 1 Light"/>
                <a:sym typeface="Inter 1 Light"/>
              </a:rPr>
              <a:t>Interface and Synthesis Centre, Brno</a:t>
            </a:r>
          </a:p>
        </p:txBody>
      </p:sp>
      <p:sp>
        <p:nvSpPr>
          <p:cNvPr name="TextBox 13" id="13"/>
          <p:cNvSpPr txBox="true"/>
          <p:nvPr/>
        </p:nvSpPr>
        <p:spPr>
          <a:xfrm rot="0">
            <a:off x="10428429" y="7350705"/>
            <a:ext cx="2942552" cy="1931035"/>
          </a:xfrm>
          <a:prstGeom prst="rect">
            <a:avLst/>
          </a:prstGeom>
        </p:spPr>
        <p:txBody>
          <a:bodyPr anchor="t" rtlCol="false" tIns="0" lIns="0" bIns="0" rIns="0">
            <a:spAutoFit/>
          </a:bodyPr>
          <a:lstStyle/>
          <a:p>
            <a:pPr algn="l">
              <a:lnSpc>
                <a:spcPts val="2239"/>
              </a:lnSpc>
            </a:pPr>
            <a:r>
              <a:rPr lang="en-US" sz="1599">
                <a:solidFill>
                  <a:srgbClr val="2B523A"/>
                </a:solidFill>
                <a:latin typeface="Inter 1 Light"/>
                <a:ea typeface="Inter 1 Light"/>
                <a:cs typeface="Inter 1 Light"/>
                <a:sym typeface="Inter 1 Light"/>
              </a:rPr>
              <a:t>Interface and Synthesis Centre (ISC): Integrates research results, pro</a:t>
            </a:r>
            <a:r>
              <a:rPr lang="en-US" sz="1599">
                <a:solidFill>
                  <a:srgbClr val="2B523A"/>
                </a:solidFill>
                <a:latin typeface="Inter 1 Light"/>
                <a:ea typeface="Inter 1 Light"/>
                <a:cs typeface="Inter 1 Light"/>
                <a:sym typeface="Inter 1 Light"/>
              </a:rPr>
              <a:t>duces synthesis papers and expert opinions, addresses societal needs and policy demands, and handles training and outreach activities.</a:t>
            </a:r>
          </a:p>
        </p:txBody>
      </p:sp>
      <p:sp>
        <p:nvSpPr>
          <p:cNvPr name="AutoShape 14" id="14"/>
          <p:cNvSpPr/>
          <p:nvPr/>
        </p:nvSpPr>
        <p:spPr>
          <a:xfrm rot="0">
            <a:off x="-390916" y="8128253"/>
            <a:ext cx="1752600" cy="2552700"/>
          </a:xfrm>
          <a:prstGeom prst="rect">
            <a:avLst/>
          </a:prstGeom>
          <a:solidFill>
            <a:srgbClr val="7CA579"/>
          </a:solidFill>
        </p:spPr>
      </p:sp>
      <p:sp>
        <p:nvSpPr>
          <p:cNvPr name="AutoShape 15" id="15"/>
          <p:cNvSpPr/>
          <p:nvPr/>
        </p:nvSpPr>
        <p:spPr>
          <a:xfrm rot="0">
            <a:off x="-390916" y="-203453"/>
            <a:ext cx="1752600" cy="4234298"/>
          </a:xfrm>
          <a:prstGeom prst="rect">
            <a:avLst/>
          </a:prstGeom>
          <a:solidFill>
            <a:srgbClr val="7CA579"/>
          </a:solidFill>
        </p:spPr>
      </p:sp>
      <p:grpSp>
        <p:nvGrpSpPr>
          <p:cNvPr name="Group 16" id="16"/>
          <p:cNvGrpSpPr>
            <a:grpSpLocks noChangeAspect="true"/>
          </p:cNvGrpSpPr>
          <p:nvPr/>
        </p:nvGrpSpPr>
        <p:grpSpPr>
          <a:xfrm rot="0">
            <a:off x="-2386511" y="4215941"/>
            <a:ext cx="3748195" cy="3748195"/>
            <a:chOff x="0" y="0"/>
            <a:chExt cx="2653030" cy="2653030"/>
          </a:xfrm>
        </p:grpSpPr>
        <p:sp>
          <p:nvSpPr>
            <p:cNvPr name="Freeform 17" id="17"/>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18" id="18"/>
          <p:cNvSpPr/>
          <p:nvPr/>
        </p:nvSpPr>
        <p:spPr>
          <a:xfrm rot="0">
            <a:off x="14316748" y="6921613"/>
            <a:ext cx="826158" cy="82616"/>
          </a:xfrm>
          <a:prstGeom prst="rect">
            <a:avLst/>
          </a:prstGeom>
          <a:solidFill>
            <a:srgbClr val="7CA579"/>
          </a:solidFill>
        </p:spPr>
      </p:sp>
      <p:sp>
        <p:nvSpPr>
          <p:cNvPr name="TextBox 19" id="19"/>
          <p:cNvSpPr txBox="true"/>
          <p:nvPr/>
        </p:nvSpPr>
        <p:spPr>
          <a:xfrm rot="0">
            <a:off x="14316748" y="5672535"/>
            <a:ext cx="2942552" cy="326156"/>
          </a:xfrm>
          <a:prstGeom prst="rect">
            <a:avLst/>
          </a:prstGeom>
        </p:spPr>
        <p:txBody>
          <a:bodyPr anchor="t" rtlCol="false" tIns="0" lIns="0" bIns="0" rIns="0">
            <a:spAutoFit/>
          </a:bodyPr>
          <a:lstStyle/>
          <a:p>
            <a:pPr algn="l">
              <a:lnSpc>
                <a:spcPts val="2688"/>
              </a:lnSpc>
            </a:pPr>
            <a:r>
              <a:rPr lang="en-US" sz="2068" spc="165">
                <a:solidFill>
                  <a:srgbClr val="2B523A"/>
                </a:solidFill>
                <a:latin typeface="Inter 1"/>
                <a:ea typeface="Inter 1"/>
                <a:cs typeface="Inter 1"/>
                <a:sym typeface="Inter 1"/>
              </a:rPr>
              <a:t>RACHEL BURNS</a:t>
            </a:r>
          </a:p>
        </p:txBody>
      </p:sp>
      <p:sp>
        <p:nvSpPr>
          <p:cNvPr name="TextBox 20" id="20"/>
          <p:cNvSpPr txBox="true"/>
          <p:nvPr/>
        </p:nvSpPr>
        <p:spPr>
          <a:xfrm rot="0">
            <a:off x="14316748" y="6000735"/>
            <a:ext cx="2942552" cy="735271"/>
          </a:xfrm>
          <a:prstGeom prst="rect">
            <a:avLst/>
          </a:prstGeom>
        </p:spPr>
        <p:txBody>
          <a:bodyPr anchor="t" rtlCol="false" tIns="0" lIns="0" bIns="0" rIns="0">
            <a:spAutoFit/>
          </a:bodyPr>
          <a:lstStyle/>
          <a:p>
            <a:pPr algn="l">
              <a:lnSpc>
                <a:spcPts val="2927"/>
              </a:lnSpc>
            </a:pPr>
            <a:r>
              <a:rPr lang="en-US" sz="1951" spc="39">
                <a:solidFill>
                  <a:srgbClr val="2B523A"/>
                </a:solidFill>
                <a:latin typeface="Inter 1 Light"/>
                <a:ea typeface="Inter 1 Light"/>
                <a:cs typeface="Inter 1 Light"/>
                <a:sym typeface="Inter 1 Light"/>
              </a:rPr>
              <a:t>Technology Centre, Copenhagen</a:t>
            </a:r>
          </a:p>
        </p:txBody>
      </p:sp>
      <p:sp>
        <p:nvSpPr>
          <p:cNvPr name="TextBox 21" id="21"/>
          <p:cNvSpPr txBox="true"/>
          <p:nvPr/>
        </p:nvSpPr>
        <p:spPr>
          <a:xfrm rot="0">
            <a:off x="14316748" y="7350705"/>
            <a:ext cx="2942552" cy="2207260"/>
          </a:xfrm>
          <a:prstGeom prst="rect">
            <a:avLst/>
          </a:prstGeom>
        </p:spPr>
        <p:txBody>
          <a:bodyPr anchor="t" rtlCol="false" tIns="0" lIns="0" bIns="0" rIns="0">
            <a:spAutoFit/>
          </a:bodyPr>
          <a:lstStyle/>
          <a:p>
            <a:pPr algn="l">
              <a:lnSpc>
                <a:spcPts val="2239"/>
              </a:lnSpc>
            </a:pPr>
            <a:r>
              <a:rPr lang="en-US" sz="1599">
                <a:solidFill>
                  <a:srgbClr val="2B523A"/>
                </a:solidFill>
                <a:latin typeface="Inter 1 Light"/>
                <a:ea typeface="Inter 1 Light"/>
                <a:cs typeface="Inter 1 Light"/>
                <a:sym typeface="Inter 1 Light"/>
              </a:rPr>
              <a:t>Technology Centre (TC): Monitors emerging technologies, coo</a:t>
            </a:r>
            <a:r>
              <a:rPr lang="en-US" sz="1599">
                <a:solidFill>
                  <a:srgbClr val="2B523A"/>
                </a:solidFill>
                <a:latin typeface="Inter 1 Light"/>
                <a:ea typeface="Inter 1 Light"/>
                <a:cs typeface="Inter 1 Light"/>
                <a:sym typeface="Inter 1 Light"/>
              </a:rPr>
              <a:t>rdinates instrumentation and methods across facilities, manages technology spin-offs, and provides training for users and operators.</a:t>
            </a:r>
          </a:p>
        </p:txBody>
      </p:sp>
      <p:grpSp>
        <p:nvGrpSpPr>
          <p:cNvPr name="Group 22" id="22"/>
          <p:cNvGrpSpPr/>
          <p:nvPr/>
        </p:nvGrpSpPr>
        <p:grpSpPr>
          <a:xfrm rot="0">
            <a:off x="2147091" y="2234572"/>
            <a:ext cx="3216962" cy="3042013"/>
            <a:chOff x="0" y="0"/>
            <a:chExt cx="498392" cy="471287"/>
          </a:xfrm>
        </p:grpSpPr>
        <p:sp>
          <p:nvSpPr>
            <p:cNvPr name="Freeform 23" id="23"/>
            <p:cNvSpPr/>
            <p:nvPr/>
          </p:nvSpPr>
          <p:spPr>
            <a:xfrm flipH="false" flipV="false" rot="0">
              <a:off x="0" y="0"/>
              <a:ext cx="498392" cy="471287"/>
            </a:xfrm>
            <a:custGeom>
              <a:avLst/>
              <a:gdLst/>
              <a:ahLst/>
              <a:cxnLst/>
              <a:rect r="r" b="b" t="t" l="l"/>
              <a:pathLst>
                <a:path h="471287" w="498392">
                  <a:moveTo>
                    <a:pt x="0" y="0"/>
                  </a:moveTo>
                  <a:lnTo>
                    <a:pt x="498392" y="0"/>
                  </a:lnTo>
                  <a:lnTo>
                    <a:pt x="498392" y="471287"/>
                  </a:lnTo>
                  <a:lnTo>
                    <a:pt x="0" y="471287"/>
                  </a:lnTo>
                  <a:close/>
                </a:path>
              </a:pathLst>
            </a:custGeom>
            <a:blipFill>
              <a:blip r:embed="rId2"/>
              <a:stretch>
                <a:fillRect l="0" t="0" r="0" b="-14480"/>
              </a:stretch>
            </a:blipFill>
          </p:spPr>
        </p:sp>
      </p:grpSp>
      <p:grpSp>
        <p:nvGrpSpPr>
          <p:cNvPr name="Group 24" id="24"/>
          <p:cNvGrpSpPr/>
          <p:nvPr/>
        </p:nvGrpSpPr>
        <p:grpSpPr>
          <a:xfrm rot="0">
            <a:off x="6262448" y="2234572"/>
            <a:ext cx="3216962" cy="3042013"/>
            <a:chOff x="0" y="0"/>
            <a:chExt cx="498392" cy="471287"/>
          </a:xfrm>
        </p:grpSpPr>
        <p:sp>
          <p:nvSpPr>
            <p:cNvPr name="Freeform 25" id="25"/>
            <p:cNvSpPr/>
            <p:nvPr/>
          </p:nvSpPr>
          <p:spPr>
            <a:xfrm flipH="false" flipV="false" rot="0">
              <a:off x="0" y="0"/>
              <a:ext cx="498392" cy="471287"/>
            </a:xfrm>
            <a:custGeom>
              <a:avLst/>
              <a:gdLst/>
              <a:ahLst/>
              <a:cxnLst/>
              <a:rect r="r" b="b" t="t" l="l"/>
              <a:pathLst>
                <a:path h="471287" w="498392">
                  <a:moveTo>
                    <a:pt x="0" y="0"/>
                  </a:moveTo>
                  <a:lnTo>
                    <a:pt x="498392" y="0"/>
                  </a:lnTo>
                  <a:lnTo>
                    <a:pt x="498392" y="471287"/>
                  </a:lnTo>
                  <a:lnTo>
                    <a:pt x="0" y="471287"/>
                  </a:lnTo>
                  <a:close/>
                </a:path>
              </a:pathLst>
            </a:custGeom>
            <a:blipFill>
              <a:blip r:embed="rId3"/>
              <a:stretch>
                <a:fillRect l="-19023" t="-2185" r="-23591" b="-10927"/>
              </a:stretch>
            </a:blipFill>
          </p:spPr>
        </p:sp>
      </p:grpSp>
      <p:sp>
        <p:nvSpPr>
          <p:cNvPr name="TextBox 26" id="26"/>
          <p:cNvSpPr txBox="true"/>
          <p:nvPr/>
        </p:nvSpPr>
        <p:spPr>
          <a:xfrm rot="0">
            <a:off x="2147091" y="457200"/>
            <a:ext cx="14782124" cy="990600"/>
          </a:xfrm>
          <a:prstGeom prst="rect">
            <a:avLst/>
          </a:prstGeom>
        </p:spPr>
        <p:txBody>
          <a:bodyPr anchor="t" rtlCol="false" tIns="0" lIns="0" bIns="0" rIns="0">
            <a:spAutoFit/>
          </a:bodyPr>
          <a:lstStyle/>
          <a:p>
            <a:pPr algn="l">
              <a:lnSpc>
                <a:spcPts val="8250"/>
              </a:lnSpc>
            </a:pPr>
            <a:r>
              <a:rPr lang="en-US" sz="5500" spc="165">
                <a:solidFill>
                  <a:srgbClr val="2B523A"/>
                </a:solidFill>
                <a:latin typeface="Inter 1"/>
                <a:ea typeface="Inter 1"/>
                <a:cs typeface="Inter 1"/>
                <a:sym typeface="Inter 1"/>
              </a:rPr>
              <a:t>Who we are</a:t>
            </a:r>
          </a:p>
        </p:txBody>
      </p:sp>
      <p:grpSp>
        <p:nvGrpSpPr>
          <p:cNvPr name="Group 27" id="27"/>
          <p:cNvGrpSpPr/>
          <p:nvPr/>
        </p:nvGrpSpPr>
        <p:grpSpPr>
          <a:xfrm rot="0">
            <a:off x="14316748" y="2234572"/>
            <a:ext cx="3216962" cy="3042013"/>
            <a:chOff x="0" y="0"/>
            <a:chExt cx="498392" cy="471287"/>
          </a:xfrm>
        </p:grpSpPr>
        <p:sp>
          <p:nvSpPr>
            <p:cNvPr name="Freeform 28" id="28"/>
            <p:cNvSpPr/>
            <p:nvPr/>
          </p:nvSpPr>
          <p:spPr>
            <a:xfrm flipH="false" flipV="false" rot="0">
              <a:off x="0" y="0"/>
              <a:ext cx="498392" cy="471287"/>
            </a:xfrm>
            <a:custGeom>
              <a:avLst/>
              <a:gdLst/>
              <a:ahLst/>
              <a:cxnLst/>
              <a:rect r="r" b="b" t="t" l="l"/>
              <a:pathLst>
                <a:path h="471287" w="498392">
                  <a:moveTo>
                    <a:pt x="0" y="0"/>
                  </a:moveTo>
                  <a:lnTo>
                    <a:pt x="498392" y="0"/>
                  </a:lnTo>
                  <a:lnTo>
                    <a:pt x="498392" y="471287"/>
                  </a:lnTo>
                  <a:lnTo>
                    <a:pt x="0" y="471287"/>
                  </a:lnTo>
                  <a:close/>
                </a:path>
              </a:pathLst>
            </a:custGeom>
            <a:blipFill>
              <a:blip r:embed="rId4"/>
              <a:stretch>
                <a:fillRect l="0" t="0" r="0" b="-36673"/>
              </a:stretch>
            </a:blipFill>
          </p:spPr>
        </p:sp>
      </p:grpSp>
      <p:grpSp>
        <p:nvGrpSpPr>
          <p:cNvPr name="Group 29" id="29"/>
          <p:cNvGrpSpPr/>
          <p:nvPr/>
        </p:nvGrpSpPr>
        <p:grpSpPr>
          <a:xfrm rot="0">
            <a:off x="10428429" y="2234572"/>
            <a:ext cx="3216962" cy="3042013"/>
            <a:chOff x="0" y="0"/>
            <a:chExt cx="498392" cy="471287"/>
          </a:xfrm>
        </p:grpSpPr>
        <p:sp>
          <p:nvSpPr>
            <p:cNvPr name="Freeform 30" id="30"/>
            <p:cNvSpPr/>
            <p:nvPr/>
          </p:nvSpPr>
          <p:spPr>
            <a:xfrm flipH="false" flipV="false" rot="0">
              <a:off x="0" y="0"/>
              <a:ext cx="498392" cy="471287"/>
            </a:xfrm>
            <a:custGeom>
              <a:avLst/>
              <a:gdLst/>
              <a:ahLst/>
              <a:cxnLst/>
              <a:rect r="r" b="b" t="t" l="l"/>
              <a:pathLst>
                <a:path h="471287" w="498392">
                  <a:moveTo>
                    <a:pt x="0" y="0"/>
                  </a:moveTo>
                  <a:lnTo>
                    <a:pt x="498392" y="0"/>
                  </a:lnTo>
                  <a:lnTo>
                    <a:pt x="498392" y="471287"/>
                  </a:lnTo>
                  <a:lnTo>
                    <a:pt x="0" y="471287"/>
                  </a:lnTo>
                  <a:close/>
                </a:path>
              </a:pathLst>
            </a:custGeom>
            <a:blipFill>
              <a:blip r:embed="rId5"/>
              <a:stretch>
                <a:fillRect l="-77737" t="-6251" r="-35686" b="-20703"/>
              </a:stretch>
            </a:blipFill>
          </p:spPr>
        </p:sp>
      </p:gr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sp>
        <p:nvSpPr>
          <p:cNvPr name="AutoShape 2" id="2"/>
          <p:cNvSpPr/>
          <p:nvPr/>
        </p:nvSpPr>
        <p:spPr>
          <a:xfrm rot="0">
            <a:off x="2869249" y="-304800"/>
            <a:ext cx="16230600" cy="4778700"/>
          </a:xfrm>
          <a:prstGeom prst="rect">
            <a:avLst/>
          </a:prstGeom>
          <a:solidFill>
            <a:srgbClr val="7CA579"/>
          </a:solidFill>
        </p:spPr>
      </p:sp>
      <p:sp>
        <p:nvSpPr>
          <p:cNvPr name="AutoShape 3" id="3"/>
          <p:cNvSpPr/>
          <p:nvPr/>
        </p:nvSpPr>
        <p:spPr>
          <a:xfrm rot="0">
            <a:off x="2869249" y="4648200"/>
            <a:ext cx="5021900" cy="5638800"/>
          </a:xfrm>
          <a:prstGeom prst="rect">
            <a:avLst/>
          </a:prstGeom>
          <a:solidFill>
            <a:srgbClr val="2B523A"/>
          </a:solidFill>
        </p:spPr>
      </p:sp>
      <p:grpSp>
        <p:nvGrpSpPr>
          <p:cNvPr name="Group 4" id="4"/>
          <p:cNvGrpSpPr>
            <a:grpSpLocks noChangeAspect="true"/>
          </p:cNvGrpSpPr>
          <p:nvPr/>
        </p:nvGrpSpPr>
        <p:grpSpPr>
          <a:xfrm rot="0">
            <a:off x="-1074101" y="6538805"/>
            <a:ext cx="3748195" cy="3748195"/>
            <a:chOff x="0" y="0"/>
            <a:chExt cx="2653030" cy="2653030"/>
          </a:xfrm>
        </p:grpSpPr>
        <p:sp>
          <p:nvSpPr>
            <p:cNvPr name="Freeform 5" id="5"/>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6" id="6"/>
          <p:cNvSpPr/>
          <p:nvPr/>
        </p:nvSpPr>
        <p:spPr>
          <a:xfrm rot="0">
            <a:off x="8061800" y="4648200"/>
            <a:ext cx="5021900" cy="5638800"/>
          </a:xfrm>
          <a:prstGeom prst="rect">
            <a:avLst/>
          </a:prstGeom>
          <a:solidFill>
            <a:srgbClr val="3C6B4E"/>
          </a:solidFill>
        </p:spPr>
      </p:sp>
      <p:sp>
        <p:nvSpPr>
          <p:cNvPr name="AutoShape 7" id="7"/>
          <p:cNvSpPr/>
          <p:nvPr/>
        </p:nvSpPr>
        <p:spPr>
          <a:xfrm rot="0">
            <a:off x="13266100" y="4648200"/>
            <a:ext cx="5021900" cy="5638800"/>
          </a:xfrm>
          <a:prstGeom prst="rect">
            <a:avLst/>
          </a:prstGeom>
          <a:solidFill>
            <a:srgbClr val="5D9472"/>
          </a:solidFill>
        </p:spPr>
      </p:sp>
      <p:grpSp>
        <p:nvGrpSpPr>
          <p:cNvPr name="Group 8" id="8"/>
          <p:cNvGrpSpPr/>
          <p:nvPr/>
        </p:nvGrpSpPr>
        <p:grpSpPr>
          <a:xfrm rot="0">
            <a:off x="4542926" y="1026583"/>
            <a:ext cx="12344519" cy="2755591"/>
            <a:chOff x="0" y="0"/>
            <a:chExt cx="16459359" cy="3674121"/>
          </a:xfrm>
        </p:grpSpPr>
        <p:sp>
          <p:nvSpPr>
            <p:cNvPr name="TextBox 9" id="9"/>
            <p:cNvSpPr txBox="true"/>
            <p:nvPr/>
          </p:nvSpPr>
          <p:spPr>
            <a:xfrm rot="0">
              <a:off x="0" y="0"/>
              <a:ext cx="16459359" cy="1460500"/>
            </a:xfrm>
            <a:prstGeom prst="rect">
              <a:avLst/>
            </a:prstGeom>
          </p:spPr>
          <p:txBody>
            <a:bodyPr anchor="t" rtlCol="false" tIns="0" lIns="0" bIns="0" rIns="0">
              <a:spAutoFit/>
            </a:bodyPr>
            <a:lstStyle/>
            <a:p>
              <a:pPr algn="ctr">
                <a:lnSpc>
                  <a:spcPts val="8640"/>
                </a:lnSpc>
              </a:pPr>
              <a:r>
                <a:rPr lang="en-US" b="true" sz="7200" i="true">
                  <a:solidFill>
                    <a:srgbClr val="EFF3F4"/>
                  </a:solidFill>
                  <a:latin typeface="Inter 1 Bold Italics"/>
                  <a:ea typeface="Inter 1 Bold Italics"/>
                  <a:cs typeface="Inter 1 Bold Italics"/>
                  <a:sym typeface="Inter 1 Bold Italics"/>
                </a:rPr>
                <a:t>Vision mission and goals</a:t>
              </a:r>
            </a:p>
          </p:txBody>
        </p:sp>
        <p:sp>
          <p:nvSpPr>
            <p:cNvPr name="TextBox 10" id="10"/>
            <p:cNvSpPr txBox="true"/>
            <p:nvPr/>
          </p:nvSpPr>
          <p:spPr>
            <a:xfrm rot="0">
              <a:off x="0" y="3026421"/>
              <a:ext cx="16459359" cy="647700"/>
            </a:xfrm>
            <a:prstGeom prst="rect">
              <a:avLst/>
            </a:prstGeom>
          </p:spPr>
          <p:txBody>
            <a:bodyPr anchor="t" rtlCol="false" tIns="0" lIns="0" bIns="0" rIns="0">
              <a:spAutoFit/>
            </a:bodyPr>
            <a:lstStyle/>
            <a:p>
              <a:pPr algn="ctr">
                <a:lnSpc>
                  <a:spcPts val="3840"/>
                </a:lnSpc>
              </a:pPr>
              <a:r>
                <a:rPr lang="en-US" b="true" sz="3200" i="true" spc="128">
                  <a:solidFill>
                    <a:srgbClr val="EFF3F4"/>
                  </a:solidFill>
                  <a:latin typeface="Inter 1 Bold Italics"/>
                  <a:ea typeface="Inter 1 Bold Italics"/>
                  <a:cs typeface="Inter 1 Bold Italics"/>
                  <a:sym typeface="Inter 1 Bold Italics"/>
                </a:rPr>
                <a:t>SCIENCE FOR A RESILIENT FUTURE</a:t>
              </a:r>
            </a:p>
          </p:txBody>
        </p:sp>
        <p:sp>
          <p:nvSpPr>
            <p:cNvPr name="AutoShape 11" id="11"/>
            <p:cNvSpPr/>
            <p:nvPr/>
          </p:nvSpPr>
          <p:spPr>
            <a:xfrm rot="0">
              <a:off x="7467680" y="2032063"/>
              <a:ext cx="1524000" cy="152400"/>
            </a:xfrm>
            <a:prstGeom prst="rect">
              <a:avLst/>
            </a:prstGeom>
            <a:solidFill>
              <a:srgbClr val="EFF3F4"/>
            </a:solidFill>
          </p:spPr>
        </p:sp>
      </p:grpSp>
      <p:sp>
        <p:nvSpPr>
          <p:cNvPr name="Freeform 12" id="12"/>
          <p:cNvSpPr/>
          <p:nvPr/>
        </p:nvSpPr>
        <p:spPr>
          <a:xfrm flipH="false" flipV="false" rot="0">
            <a:off x="4703440" y="4747556"/>
            <a:ext cx="1353519" cy="1353519"/>
          </a:xfrm>
          <a:custGeom>
            <a:avLst/>
            <a:gdLst/>
            <a:ahLst/>
            <a:cxnLst/>
            <a:rect r="r" b="b" t="t" l="l"/>
            <a:pathLst>
              <a:path h="1353519" w="1353519">
                <a:moveTo>
                  <a:pt x="0" y="0"/>
                </a:moveTo>
                <a:lnTo>
                  <a:pt x="1353519" y="0"/>
                </a:lnTo>
                <a:lnTo>
                  <a:pt x="1353519" y="1353519"/>
                </a:lnTo>
                <a:lnTo>
                  <a:pt x="0" y="1353519"/>
                </a:lnTo>
                <a:lnTo>
                  <a:pt x="0" y="0"/>
                </a:lnTo>
                <a:close/>
              </a:path>
            </a:pathLst>
          </a:custGeom>
          <a:blipFill>
            <a:blip r:embed="rId2"/>
            <a:stretch>
              <a:fillRect l="0" t="0" r="0" b="0"/>
            </a:stretch>
          </a:blipFill>
        </p:spPr>
      </p:sp>
      <p:sp>
        <p:nvSpPr>
          <p:cNvPr name="Freeform 13" id="13"/>
          <p:cNvSpPr/>
          <p:nvPr/>
        </p:nvSpPr>
        <p:spPr>
          <a:xfrm flipH="false" flipV="false" rot="0">
            <a:off x="9919513" y="4769058"/>
            <a:ext cx="1318223" cy="1310514"/>
          </a:xfrm>
          <a:custGeom>
            <a:avLst/>
            <a:gdLst/>
            <a:ahLst/>
            <a:cxnLst/>
            <a:rect r="r" b="b" t="t" l="l"/>
            <a:pathLst>
              <a:path h="1310514" w="1318223">
                <a:moveTo>
                  <a:pt x="0" y="0"/>
                </a:moveTo>
                <a:lnTo>
                  <a:pt x="1318223" y="0"/>
                </a:lnTo>
                <a:lnTo>
                  <a:pt x="1318223" y="1310514"/>
                </a:lnTo>
                <a:lnTo>
                  <a:pt x="0" y="1310514"/>
                </a:lnTo>
                <a:lnTo>
                  <a:pt x="0" y="0"/>
                </a:lnTo>
                <a:close/>
              </a:path>
            </a:pathLst>
          </a:custGeom>
          <a:blipFill>
            <a:blip r:embed="rId3"/>
            <a:stretch>
              <a:fillRect l="0" t="0" r="0" b="0"/>
            </a:stretch>
          </a:blipFill>
        </p:spPr>
      </p:sp>
      <p:sp>
        <p:nvSpPr>
          <p:cNvPr name="Freeform 14" id="14"/>
          <p:cNvSpPr/>
          <p:nvPr/>
        </p:nvSpPr>
        <p:spPr>
          <a:xfrm flipH="false" flipV="false" rot="0">
            <a:off x="15105397" y="4752492"/>
            <a:ext cx="1336791" cy="1343647"/>
          </a:xfrm>
          <a:custGeom>
            <a:avLst/>
            <a:gdLst/>
            <a:ahLst/>
            <a:cxnLst/>
            <a:rect r="r" b="b" t="t" l="l"/>
            <a:pathLst>
              <a:path h="1343647" w="1336791">
                <a:moveTo>
                  <a:pt x="0" y="0"/>
                </a:moveTo>
                <a:lnTo>
                  <a:pt x="1336792" y="0"/>
                </a:lnTo>
                <a:lnTo>
                  <a:pt x="1336792" y="1343647"/>
                </a:lnTo>
                <a:lnTo>
                  <a:pt x="0" y="1343647"/>
                </a:lnTo>
                <a:lnTo>
                  <a:pt x="0" y="0"/>
                </a:lnTo>
                <a:close/>
              </a:path>
            </a:pathLst>
          </a:custGeom>
          <a:blipFill>
            <a:blip r:embed="rId4"/>
            <a:stretch>
              <a:fillRect l="0" t="0" r="0" b="0"/>
            </a:stretch>
          </a:blipFill>
        </p:spPr>
      </p:sp>
      <p:sp>
        <p:nvSpPr>
          <p:cNvPr name="Freeform 15" id="15"/>
          <p:cNvSpPr/>
          <p:nvPr/>
        </p:nvSpPr>
        <p:spPr>
          <a:xfrm flipH="false" flipV="false" rot="0">
            <a:off x="-3942384" y="0"/>
            <a:ext cx="6616479" cy="6306395"/>
          </a:xfrm>
          <a:custGeom>
            <a:avLst/>
            <a:gdLst/>
            <a:ahLst/>
            <a:cxnLst/>
            <a:rect r="r" b="b" t="t" l="l"/>
            <a:pathLst>
              <a:path h="6306395" w="6616479">
                <a:moveTo>
                  <a:pt x="0" y="0"/>
                </a:moveTo>
                <a:lnTo>
                  <a:pt x="6616479" y="0"/>
                </a:lnTo>
                <a:lnTo>
                  <a:pt x="6616479" y="6306395"/>
                </a:lnTo>
                <a:lnTo>
                  <a:pt x="0" y="6306395"/>
                </a:lnTo>
                <a:lnTo>
                  <a:pt x="0" y="0"/>
                </a:lnTo>
                <a:close/>
              </a:path>
            </a:pathLst>
          </a:custGeom>
          <a:blipFill>
            <a:blip r:embed="rId5"/>
            <a:stretch>
              <a:fillRect l="-9728" t="0" r="-51483" b="-12861"/>
            </a:stretch>
          </a:blipFill>
        </p:spPr>
      </p:sp>
      <p:sp>
        <p:nvSpPr>
          <p:cNvPr name="TextBox 16" id="16"/>
          <p:cNvSpPr txBox="true"/>
          <p:nvPr/>
        </p:nvSpPr>
        <p:spPr>
          <a:xfrm rot="0">
            <a:off x="3649470" y="6220670"/>
            <a:ext cx="3461458" cy="512445"/>
          </a:xfrm>
          <a:prstGeom prst="rect">
            <a:avLst/>
          </a:prstGeom>
        </p:spPr>
        <p:txBody>
          <a:bodyPr anchor="t" rtlCol="false" tIns="0" lIns="0" bIns="0" rIns="0">
            <a:spAutoFit/>
          </a:bodyPr>
          <a:lstStyle/>
          <a:p>
            <a:pPr algn="ctr">
              <a:lnSpc>
                <a:spcPts val="4200"/>
              </a:lnSpc>
            </a:pPr>
            <a:r>
              <a:rPr lang="en-US" b="true" sz="2800" spc="56">
                <a:solidFill>
                  <a:srgbClr val="EFF3F4"/>
                </a:solidFill>
                <a:latin typeface="Inter 1 Bold"/>
                <a:ea typeface="Inter 1 Bold"/>
                <a:cs typeface="Inter 1 Bold"/>
                <a:sym typeface="Inter 1 Bold"/>
              </a:rPr>
              <a:t>VISION</a:t>
            </a:r>
          </a:p>
        </p:txBody>
      </p:sp>
      <p:sp>
        <p:nvSpPr>
          <p:cNvPr name="TextBox 17" id="17"/>
          <p:cNvSpPr txBox="true"/>
          <p:nvPr/>
        </p:nvSpPr>
        <p:spPr>
          <a:xfrm rot="0">
            <a:off x="3430329" y="7050827"/>
            <a:ext cx="3875236" cy="1895474"/>
          </a:xfrm>
          <a:prstGeom prst="rect">
            <a:avLst/>
          </a:prstGeom>
        </p:spPr>
        <p:txBody>
          <a:bodyPr anchor="t" rtlCol="false" tIns="0" lIns="0" bIns="0" rIns="0">
            <a:spAutoFit/>
          </a:bodyPr>
          <a:lstStyle/>
          <a:p>
            <a:pPr algn="ctr">
              <a:lnSpc>
                <a:spcPts val="3000"/>
              </a:lnSpc>
            </a:pPr>
            <a:r>
              <a:rPr lang="en-US" sz="2000" spc="40">
                <a:solidFill>
                  <a:srgbClr val="EFF3F4"/>
                </a:solidFill>
                <a:latin typeface="Inter 1"/>
                <a:ea typeface="Inter 1"/>
                <a:cs typeface="Inter 1"/>
                <a:sym typeface="Inter 1"/>
              </a:rPr>
              <a:t>To become the international reference organisation for Global Change Ecology and sustainable ecosystem services.</a:t>
            </a:r>
          </a:p>
        </p:txBody>
      </p:sp>
      <p:sp>
        <p:nvSpPr>
          <p:cNvPr name="TextBox 18" id="18"/>
          <p:cNvSpPr txBox="true"/>
          <p:nvPr/>
        </p:nvSpPr>
        <p:spPr>
          <a:xfrm rot="0">
            <a:off x="8854273" y="6220670"/>
            <a:ext cx="3461458" cy="512445"/>
          </a:xfrm>
          <a:prstGeom prst="rect">
            <a:avLst/>
          </a:prstGeom>
        </p:spPr>
        <p:txBody>
          <a:bodyPr anchor="t" rtlCol="false" tIns="0" lIns="0" bIns="0" rIns="0">
            <a:spAutoFit/>
          </a:bodyPr>
          <a:lstStyle/>
          <a:p>
            <a:pPr algn="ctr">
              <a:lnSpc>
                <a:spcPts val="4200"/>
              </a:lnSpc>
            </a:pPr>
            <a:r>
              <a:rPr lang="en-US" b="true" sz="2800" spc="56">
                <a:solidFill>
                  <a:srgbClr val="EFF3F4"/>
                </a:solidFill>
                <a:latin typeface="Inter 1 Bold"/>
                <a:ea typeface="Inter 1 Bold"/>
                <a:cs typeface="Inter 1 Bold"/>
                <a:sym typeface="Inter 1 Bold"/>
              </a:rPr>
              <a:t>MISSION</a:t>
            </a:r>
          </a:p>
        </p:txBody>
      </p:sp>
      <p:sp>
        <p:nvSpPr>
          <p:cNvPr name="TextBox 19" id="19"/>
          <p:cNvSpPr txBox="true"/>
          <p:nvPr/>
        </p:nvSpPr>
        <p:spPr>
          <a:xfrm rot="0">
            <a:off x="8647384" y="7050827"/>
            <a:ext cx="3875236" cy="2657474"/>
          </a:xfrm>
          <a:prstGeom prst="rect">
            <a:avLst/>
          </a:prstGeom>
        </p:spPr>
        <p:txBody>
          <a:bodyPr anchor="t" rtlCol="false" tIns="0" lIns="0" bIns="0" rIns="0">
            <a:spAutoFit/>
          </a:bodyPr>
          <a:lstStyle/>
          <a:p>
            <a:pPr algn="ctr">
              <a:lnSpc>
                <a:spcPts val="3000"/>
              </a:lnSpc>
            </a:pPr>
            <a:r>
              <a:rPr lang="en-US" sz="2000" spc="40">
                <a:solidFill>
                  <a:srgbClr val="EFF3F4"/>
                </a:solidFill>
                <a:latin typeface="Inter 1"/>
                <a:ea typeface="Inter 1"/>
                <a:cs typeface="Inter 1"/>
                <a:sym typeface="Inter 1"/>
              </a:rPr>
              <a:t>Understand how human drivers like climate change affect ecosystem functions. We simulate future conditions to address Europe’s ecological sustainability challenges.</a:t>
            </a:r>
          </a:p>
          <a:p>
            <a:pPr algn="ctr">
              <a:lnSpc>
                <a:spcPts val="3000"/>
              </a:lnSpc>
            </a:pPr>
          </a:p>
        </p:txBody>
      </p:sp>
      <p:sp>
        <p:nvSpPr>
          <p:cNvPr name="TextBox 20" id="20"/>
          <p:cNvSpPr txBox="true"/>
          <p:nvPr/>
        </p:nvSpPr>
        <p:spPr>
          <a:xfrm rot="0">
            <a:off x="14058573" y="6220670"/>
            <a:ext cx="3461458" cy="512445"/>
          </a:xfrm>
          <a:prstGeom prst="rect">
            <a:avLst/>
          </a:prstGeom>
        </p:spPr>
        <p:txBody>
          <a:bodyPr anchor="t" rtlCol="false" tIns="0" lIns="0" bIns="0" rIns="0">
            <a:spAutoFit/>
          </a:bodyPr>
          <a:lstStyle/>
          <a:p>
            <a:pPr algn="ctr">
              <a:lnSpc>
                <a:spcPts val="4200"/>
              </a:lnSpc>
            </a:pPr>
            <a:r>
              <a:rPr lang="en-US" b="true" sz="2800" spc="56">
                <a:solidFill>
                  <a:srgbClr val="EFF3F4"/>
                </a:solidFill>
                <a:latin typeface="Inter 1 Bold"/>
                <a:ea typeface="Inter 1 Bold"/>
                <a:cs typeface="Inter 1 Bold"/>
                <a:sym typeface="Inter 1 Bold"/>
              </a:rPr>
              <a:t>GOAL</a:t>
            </a:r>
          </a:p>
        </p:txBody>
      </p:sp>
      <p:sp>
        <p:nvSpPr>
          <p:cNvPr name="TextBox 21" id="21"/>
          <p:cNvSpPr txBox="true"/>
          <p:nvPr/>
        </p:nvSpPr>
        <p:spPr>
          <a:xfrm rot="0">
            <a:off x="13836175" y="7050827"/>
            <a:ext cx="3875236" cy="2657474"/>
          </a:xfrm>
          <a:prstGeom prst="rect">
            <a:avLst/>
          </a:prstGeom>
        </p:spPr>
        <p:txBody>
          <a:bodyPr anchor="t" rtlCol="false" tIns="0" lIns="0" bIns="0" rIns="0">
            <a:spAutoFit/>
          </a:bodyPr>
          <a:lstStyle/>
          <a:p>
            <a:pPr algn="ctr">
              <a:lnSpc>
                <a:spcPts val="3000"/>
              </a:lnSpc>
            </a:pPr>
            <a:r>
              <a:rPr lang="en-US" sz="2000" spc="40">
                <a:solidFill>
                  <a:srgbClr val="EFF3F4"/>
                </a:solidFill>
                <a:latin typeface="Inter 1"/>
                <a:ea typeface="Inter 1"/>
                <a:cs typeface="Inter 1"/>
                <a:sym typeface="Inter 1"/>
              </a:rPr>
              <a:t>Operate a pan-European network of experimental ecology facilities open to the scientific community, industry, land managers, and farming communities.</a:t>
            </a:r>
          </a:p>
          <a:p>
            <a:pPr algn="ctr">
              <a:lnSpc>
                <a:spcPts val="3000"/>
              </a:lnSpc>
            </a:pPr>
          </a:p>
        </p:txBody>
      </p:sp>
    </p:spTree>
  </p:cSld>
  <p:clrMapOvr>
    <a:masterClrMapping/>
  </p:clrMapOvr>
  <p:transition spd="slow">
    <p:cover dir="l"/>
  </p:transition>
</p:sld>
</file>

<file path=ppt/slides/slide6.xml><?xml version="1.0" encoding="utf-8"?>
<p:sld xmlns:p="http://schemas.openxmlformats.org/presentationml/2006/main" xmlns:a="http://schemas.openxmlformats.org/drawingml/2006/main">
  <p:cSld>
    <p:bg>
      <p:bgPr>
        <a:solidFill>
          <a:srgbClr val="EFF3F4"/>
        </a:solidFill>
      </p:bgPr>
    </p:bg>
    <p:spTree>
      <p:nvGrpSpPr>
        <p:cNvPr id="1" name=""/>
        <p:cNvGrpSpPr/>
        <p:nvPr/>
      </p:nvGrpSpPr>
      <p:grpSpPr>
        <a:xfrm>
          <a:off x="0" y="0"/>
          <a:ext cx="0" cy="0"/>
          <a:chOff x="0" y="0"/>
          <a:chExt cx="0" cy="0"/>
        </a:xfrm>
      </p:grpSpPr>
      <p:grpSp>
        <p:nvGrpSpPr>
          <p:cNvPr name="Group 2" id="2"/>
          <p:cNvGrpSpPr/>
          <p:nvPr/>
        </p:nvGrpSpPr>
        <p:grpSpPr>
          <a:xfrm rot="0">
            <a:off x="8768645" y="3155394"/>
            <a:ext cx="8795455" cy="3976212"/>
            <a:chOff x="0" y="0"/>
            <a:chExt cx="11727273" cy="5301616"/>
          </a:xfrm>
        </p:grpSpPr>
        <p:sp>
          <p:nvSpPr>
            <p:cNvPr name="TextBox 3" id="3"/>
            <p:cNvSpPr txBox="true"/>
            <p:nvPr/>
          </p:nvSpPr>
          <p:spPr>
            <a:xfrm rot="0">
              <a:off x="1117598" y="4663441"/>
              <a:ext cx="9492077" cy="638175"/>
            </a:xfrm>
            <a:prstGeom prst="rect">
              <a:avLst/>
            </a:prstGeom>
          </p:spPr>
          <p:txBody>
            <a:bodyPr anchor="t" rtlCol="false" tIns="0" lIns="0" bIns="0" rIns="0">
              <a:spAutoFit/>
            </a:bodyPr>
            <a:lstStyle/>
            <a:p>
              <a:pPr algn="ctr">
                <a:lnSpc>
                  <a:spcPts val="3900"/>
                </a:lnSpc>
              </a:pPr>
            </a:p>
          </p:txBody>
        </p:sp>
        <p:sp>
          <p:nvSpPr>
            <p:cNvPr name="TextBox 4" id="4"/>
            <p:cNvSpPr txBox="true"/>
            <p:nvPr/>
          </p:nvSpPr>
          <p:spPr>
            <a:xfrm rot="0">
              <a:off x="1117598" y="0"/>
              <a:ext cx="9492077" cy="647700"/>
            </a:xfrm>
            <a:prstGeom prst="rect">
              <a:avLst/>
            </a:prstGeom>
          </p:spPr>
          <p:txBody>
            <a:bodyPr anchor="t" rtlCol="false" tIns="0" lIns="0" bIns="0" rIns="0">
              <a:spAutoFit/>
            </a:bodyPr>
            <a:lstStyle/>
            <a:p>
              <a:pPr algn="ctr">
                <a:lnSpc>
                  <a:spcPts val="3840"/>
                </a:lnSpc>
              </a:pPr>
              <a:r>
                <a:rPr lang="en-US" b="true" sz="3200" i="true" spc="128">
                  <a:solidFill>
                    <a:srgbClr val="2B523A"/>
                  </a:solidFill>
                  <a:latin typeface="Inter 1 Bold Italics"/>
                  <a:ea typeface="Inter 1 Bold Italics"/>
                  <a:cs typeface="Inter 1 Bold Italics"/>
                  <a:sym typeface="Inter 1 Bold Italics"/>
                </a:rPr>
                <a:t>2.</a:t>
              </a:r>
            </a:p>
          </p:txBody>
        </p:sp>
        <p:sp>
          <p:nvSpPr>
            <p:cNvPr name="AutoShape 5" id="5"/>
            <p:cNvSpPr/>
            <p:nvPr/>
          </p:nvSpPr>
          <p:spPr>
            <a:xfrm rot="0">
              <a:off x="5101637" y="3545226"/>
              <a:ext cx="1524000" cy="152400"/>
            </a:xfrm>
            <a:prstGeom prst="rect">
              <a:avLst/>
            </a:prstGeom>
            <a:solidFill>
              <a:srgbClr val="7CA579"/>
            </a:solidFill>
          </p:spPr>
        </p:sp>
        <p:sp>
          <p:nvSpPr>
            <p:cNvPr name="TextBox 6" id="6"/>
            <p:cNvSpPr txBox="true"/>
            <p:nvPr/>
          </p:nvSpPr>
          <p:spPr>
            <a:xfrm rot="0">
              <a:off x="0" y="1144926"/>
              <a:ext cx="11727273" cy="1460500"/>
            </a:xfrm>
            <a:prstGeom prst="rect">
              <a:avLst/>
            </a:prstGeom>
          </p:spPr>
          <p:txBody>
            <a:bodyPr anchor="t" rtlCol="false" tIns="0" lIns="0" bIns="0" rIns="0">
              <a:spAutoFit/>
            </a:bodyPr>
            <a:lstStyle/>
            <a:p>
              <a:pPr algn="ctr">
                <a:lnSpc>
                  <a:spcPts val="8640"/>
                </a:lnSpc>
              </a:pPr>
              <a:r>
                <a:rPr lang="en-US" b="true" sz="7200" i="true">
                  <a:solidFill>
                    <a:srgbClr val="2B523A"/>
                  </a:solidFill>
                  <a:latin typeface="Inter 1 Bold Italics"/>
                  <a:ea typeface="Inter 1 Bold Italics"/>
                  <a:cs typeface="Inter 1 Bold Italics"/>
                  <a:sym typeface="Inter 1 Bold Italics"/>
                </a:rPr>
                <a:t>What we offer</a:t>
              </a:r>
            </a:p>
          </p:txBody>
        </p:sp>
      </p:grpSp>
      <p:sp>
        <p:nvSpPr>
          <p:cNvPr name="AutoShape 7" id="7"/>
          <p:cNvSpPr/>
          <p:nvPr/>
        </p:nvSpPr>
        <p:spPr>
          <a:xfrm rot="0">
            <a:off x="-397228" y="-476949"/>
            <a:ext cx="4229100" cy="8229600"/>
          </a:xfrm>
          <a:prstGeom prst="rect">
            <a:avLst/>
          </a:prstGeom>
          <a:solidFill>
            <a:srgbClr val="7CA579"/>
          </a:solidFill>
        </p:spPr>
      </p:sp>
      <p:grpSp>
        <p:nvGrpSpPr>
          <p:cNvPr name="Group 8" id="8"/>
          <p:cNvGrpSpPr>
            <a:grpSpLocks noChangeAspect="true"/>
          </p:cNvGrpSpPr>
          <p:nvPr/>
        </p:nvGrpSpPr>
        <p:grpSpPr>
          <a:xfrm rot="0">
            <a:off x="38100" y="8014762"/>
            <a:ext cx="3748195" cy="3748195"/>
            <a:chOff x="0" y="0"/>
            <a:chExt cx="2653030" cy="2653030"/>
          </a:xfrm>
        </p:grpSpPr>
        <p:sp>
          <p:nvSpPr>
            <p:cNvPr name="Freeform 9" id="9"/>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grpSp>
        <p:nvGrpSpPr>
          <p:cNvPr name="Group 10" id="10"/>
          <p:cNvGrpSpPr>
            <a:grpSpLocks noChangeAspect="true"/>
          </p:cNvGrpSpPr>
          <p:nvPr/>
        </p:nvGrpSpPr>
        <p:grpSpPr>
          <a:xfrm rot="0">
            <a:off x="4038600" y="-476949"/>
            <a:ext cx="3748195" cy="3748195"/>
            <a:chOff x="0" y="0"/>
            <a:chExt cx="2653030" cy="2653030"/>
          </a:xfrm>
        </p:grpSpPr>
        <p:sp>
          <p:nvSpPr>
            <p:cNvPr name="Freeform 11" id="11"/>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12" id="12"/>
          <p:cNvSpPr/>
          <p:nvPr/>
        </p:nvSpPr>
        <p:spPr>
          <a:xfrm rot="0">
            <a:off x="4038600" y="3528605"/>
            <a:ext cx="3771900" cy="7581900"/>
          </a:xfrm>
          <a:prstGeom prst="rect">
            <a:avLst/>
          </a:prstGeom>
          <a:solidFill>
            <a:srgbClr val="7CA579"/>
          </a:solidFill>
        </p:spPr>
      </p:sp>
    </p:spTree>
  </p:cSld>
  <p:clrMapOvr>
    <a:masterClrMapping/>
  </p:clrMapOvr>
  <p:transition spd="slow">
    <p:push dir="l"/>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sp>
        <p:nvSpPr>
          <p:cNvPr name="TextBox 2" id="2"/>
          <p:cNvSpPr txBox="true"/>
          <p:nvPr/>
        </p:nvSpPr>
        <p:spPr>
          <a:xfrm rot="0">
            <a:off x="-104775" y="-503631"/>
            <a:ext cx="2619804" cy="4052139"/>
          </a:xfrm>
          <a:prstGeom prst="rect">
            <a:avLst/>
          </a:prstGeom>
        </p:spPr>
        <p:txBody>
          <a:bodyPr anchor="t" rtlCol="false" tIns="0" lIns="0" bIns="0" rIns="0">
            <a:spAutoFit/>
          </a:bodyPr>
          <a:lstStyle/>
          <a:p>
            <a:pPr algn="l">
              <a:lnSpc>
                <a:spcPts val="31364"/>
              </a:lnSpc>
            </a:pPr>
            <a:r>
              <a:rPr lang="en-US" b="true" sz="29041" i="true">
                <a:solidFill>
                  <a:srgbClr val="C1D4C7">
                    <a:alpha val="71765"/>
                  </a:srgbClr>
                </a:solidFill>
                <a:latin typeface="Inter 1 Bold Italics"/>
                <a:ea typeface="Inter 1 Bold Italics"/>
                <a:cs typeface="Inter 1 Bold Italics"/>
                <a:sym typeface="Inter 1 Bold Italics"/>
              </a:rPr>
              <a:t>3</a:t>
            </a:r>
          </a:p>
        </p:txBody>
      </p:sp>
      <p:sp>
        <p:nvSpPr>
          <p:cNvPr name="TextBox 3" id="3"/>
          <p:cNvSpPr txBox="true"/>
          <p:nvPr/>
        </p:nvSpPr>
        <p:spPr>
          <a:xfrm rot="0">
            <a:off x="1028700" y="764876"/>
            <a:ext cx="7096594" cy="3192182"/>
          </a:xfrm>
          <a:prstGeom prst="rect">
            <a:avLst/>
          </a:prstGeom>
        </p:spPr>
        <p:txBody>
          <a:bodyPr anchor="t" rtlCol="false" tIns="0" lIns="0" bIns="0" rIns="0">
            <a:spAutoFit/>
          </a:bodyPr>
          <a:lstStyle/>
          <a:p>
            <a:pPr algn="l">
              <a:lnSpc>
                <a:spcPts val="8358"/>
              </a:lnSpc>
            </a:pPr>
            <a:r>
              <a:rPr lang="en-US" sz="7739" i="true" b="true">
                <a:solidFill>
                  <a:srgbClr val="2B523A"/>
                </a:solidFill>
                <a:latin typeface="Inter 1 Bold Italics"/>
                <a:ea typeface="Inter 1 Bold Italics"/>
                <a:cs typeface="Inter 1 Bold Italics"/>
                <a:sym typeface="Inter 1 Bold Italics"/>
              </a:rPr>
              <a:t>Manipulation    </a:t>
            </a:r>
          </a:p>
          <a:p>
            <a:pPr algn="l">
              <a:lnSpc>
                <a:spcPts val="8358"/>
              </a:lnSpc>
            </a:pPr>
            <a:r>
              <a:rPr lang="en-US" sz="7739" i="true" b="true">
                <a:solidFill>
                  <a:srgbClr val="2B523A"/>
                </a:solidFill>
                <a:latin typeface="Inter 1 Bold Italics"/>
                <a:ea typeface="Inter 1 Bold Italics"/>
                <a:cs typeface="Inter 1 Bold Italics"/>
                <a:sym typeface="Inter 1 Bold Italics"/>
              </a:rPr>
              <a:t>Modelling Mitigation</a:t>
            </a:r>
          </a:p>
        </p:txBody>
      </p:sp>
      <p:sp>
        <p:nvSpPr>
          <p:cNvPr name="TextBox 4" id="4"/>
          <p:cNvSpPr txBox="true"/>
          <p:nvPr/>
        </p:nvSpPr>
        <p:spPr>
          <a:xfrm rot="0">
            <a:off x="1028700" y="4171950"/>
            <a:ext cx="6245875" cy="971550"/>
          </a:xfrm>
          <a:prstGeom prst="rect">
            <a:avLst/>
          </a:prstGeom>
        </p:spPr>
        <p:txBody>
          <a:bodyPr anchor="t" rtlCol="false" tIns="0" lIns="0" bIns="0" rIns="0">
            <a:spAutoFit/>
          </a:bodyPr>
          <a:lstStyle/>
          <a:p>
            <a:pPr algn="l">
              <a:lnSpc>
                <a:spcPts val="3840"/>
              </a:lnSpc>
            </a:pPr>
            <a:r>
              <a:rPr lang="en-US" b="true" sz="3200" i="true" spc="128">
                <a:solidFill>
                  <a:srgbClr val="2B523A"/>
                </a:solidFill>
                <a:latin typeface="Inter 1 Bold Italics"/>
                <a:ea typeface="Inter 1 Bold Italics"/>
                <a:cs typeface="Inter 1 Bold Italics"/>
                <a:sym typeface="Inter 1 Bold Italics"/>
              </a:rPr>
              <a:t>FROM MICROBES TO SOCIETY</a:t>
            </a:r>
          </a:p>
        </p:txBody>
      </p:sp>
      <p:sp>
        <p:nvSpPr>
          <p:cNvPr name="TextBox 5" id="5"/>
          <p:cNvSpPr txBox="true"/>
          <p:nvPr/>
        </p:nvSpPr>
        <p:spPr>
          <a:xfrm rot="0">
            <a:off x="1028700" y="6263628"/>
            <a:ext cx="6731706" cy="3038474"/>
          </a:xfrm>
          <a:prstGeom prst="rect">
            <a:avLst/>
          </a:prstGeom>
        </p:spPr>
        <p:txBody>
          <a:bodyPr anchor="t" rtlCol="false" tIns="0" lIns="0" bIns="0" rIns="0">
            <a:spAutoFit/>
          </a:bodyPr>
          <a:lstStyle/>
          <a:p>
            <a:pPr algn="l">
              <a:lnSpc>
                <a:spcPts val="3000"/>
              </a:lnSpc>
            </a:pPr>
            <a:r>
              <a:rPr lang="en-US" sz="2000" spc="40">
                <a:solidFill>
                  <a:srgbClr val="2B523A"/>
                </a:solidFill>
                <a:latin typeface="Inter 1 Light"/>
                <a:ea typeface="Inter 1 Light"/>
                <a:cs typeface="Inter 1 Light"/>
                <a:sym typeface="Inter 1 Light"/>
              </a:rPr>
              <a:t>AnaEE-ERIC has a unique service offer covering ecosystem sciences from the soil and plant microbiomes to ecosystems and biodiverstiy to land </a:t>
            </a:r>
            <a:r>
              <a:rPr lang="en-US" sz="2000" spc="40">
                <a:solidFill>
                  <a:srgbClr val="2B523A"/>
                </a:solidFill>
                <a:latin typeface="Inter 1 Light"/>
                <a:ea typeface="Inter 1 Light"/>
                <a:cs typeface="Inter 1 Light"/>
                <a:sym typeface="Inter 1 Light"/>
              </a:rPr>
              <a:t>use impacts on ecosystems and climate resilience.</a:t>
            </a:r>
          </a:p>
          <a:p>
            <a:pPr algn="l">
              <a:lnSpc>
                <a:spcPts val="3000"/>
              </a:lnSpc>
            </a:pPr>
          </a:p>
          <a:p>
            <a:pPr algn="l">
              <a:lnSpc>
                <a:spcPts val="3000"/>
              </a:lnSpc>
            </a:pPr>
            <a:r>
              <a:rPr lang="en-US" sz="2000" spc="40">
                <a:solidFill>
                  <a:srgbClr val="2B523A"/>
                </a:solidFill>
                <a:latin typeface="Inter 1 Light"/>
                <a:ea typeface="Inter 1 Light"/>
                <a:cs typeface="Inter 1 Light"/>
                <a:sym typeface="Inter 1 Light"/>
              </a:rPr>
              <a:t>We offer a wide variety of services depending on if you are a </a:t>
            </a:r>
            <a:r>
              <a:rPr lang="en-US" b="true" sz="2000" spc="40">
                <a:solidFill>
                  <a:srgbClr val="2B523A"/>
                </a:solidFill>
                <a:latin typeface="Inter 1 Bold"/>
                <a:ea typeface="Inter 1 Bold"/>
                <a:cs typeface="Inter 1 Bold"/>
                <a:sym typeface="Inter 1 Bold"/>
              </a:rPr>
              <a:t>policy maker, member, partner RI </a:t>
            </a:r>
            <a:r>
              <a:rPr lang="en-US" sz="2000" spc="40">
                <a:solidFill>
                  <a:srgbClr val="2B523A"/>
                </a:solidFill>
                <a:latin typeface="Inter 1"/>
                <a:ea typeface="Inter 1"/>
                <a:cs typeface="Inter 1"/>
                <a:sym typeface="Inter 1"/>
              </a:rPr>
              <a:t>or</a:t>
            </a:r>
            <a:r>
              <a:rPr lang="en-US" b="true" sz="2000" spc="40">
                <a:solidFill>
                  <a:srgbClr val="2B523A"/>
                </a:solidFill>
                <a:latin typeface="Inter 1 Bold"/>
                <a:ea typeface="Inter 1 Bold"/>
                <a:cs typeface="Inter 1 Bold"/>
                <a:sym typeface="Inter 1 Bold"/>
              </a:rPr>
              <a:t> private sector.</a:t>
            </a:r>
          </a:p>
        </p:txBody>
      </p:sp>
      <p:sp>
        <p:nvSpPr>
          <p:cNvPr name="AutoShape 6" id="6"/>
          <p:cNvSpPr/>
          <p:nvPr/>
        </p:nvSpPr>
        <p:spPr>
          <a:xfrm rot="0">
            <a:off x="1028700" y="5550232"/>
            <a:ext cx="1187038" cy="114300"/>
          </a:xfrm>
          <a:prstGeom prst="rect">
            <a:avLst/>
          </a:prstGeom>
          <a:solidFill>
            <a:srgbClr val="7CA579"/>
          </a:solidFill>
        </p:spPr>
      </p:sp>
      <p:grpSp>
        <p:nvGrpSpPr>
          <p:cNvPr name="Group 7" id="7"/>
          <p:cNvGrpSpPr>
            <a:grpSpLocks noChangeAspect="true"/>
          </p:cNvGrpSpPr>
          <p:nvPr/>
        </p:nvGrpSpPr>
        <p:grpSpPr>
          <a:xfrm rot="0">
            <a:off x="9431530" y="-199688"/>
            <a:ext cx="3748195" cy="3748195"/>
            <a:chOff x="0" y="0"/>
            <a:chExt cx="2653030" cy="2653030"/>
          </a:xfrm>
        </p:grpSpPr>
        <p:sp>
          <p:nvSpPr>
            <p:cNvPr name="Freeform 8" id="8"/>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Freeform 9" id="9"/>
          <p:cNvSpPr/>
          <p:nvPr/>
        </p:nvSpPr>
        <p:spPr>
          <a:xfrm flipH="false" flipV="false" rot="0">
            <a:off x="13373935" y="-509725"/>
            <a:ext cx="4914065" cy="4058233"/>
          </a:xfrm>
          <a:custGeom>
            <a:avLst/>
            <a:gdLst/>
            <a:ahLst/>
            <a:cxnLst/>
            <a:rect r="r" b="b" t="t" l="l"/>
            <a:pathLst>
              <a:path h="4058233" w="4914065">
                <a:moveTo>
                  <a:pt x="0" y="0"/>
                </a:moveTo>
                <a:lnTo>
                  <a:pt x="4914065" y="0"/>
                </a:lnTo>
                <a:lnTo>
                  <a:pt x="4914065" y="4058233"/>
                </a:lnTo>
                <a:lnTo>
                  <a:pt x="0" y="4058233"/>
                </a:lnTo>
                <a:lnTo>
                  <a:pt x="0" y="0"/>
                </a:lnTo>
                <a:close/>
              </a:path>
            </a:pathLst>
          </a:custGeom>
          <a:blipFill>
            <a:blip r:embed="rId2"/>
            <a:stretch>
              <a:fillRect l="-19848" t="-1943" r="0" b="-44322"/>
            </a:stretch>
          </a:blipFill>
        </p:spPr>
      </p:sp>
      <p:sp>
        <p:nvSpPr>
          <p:cNvPr name="Freeform 10" id="10"/>
          <p:cNvSpPr/>
          <p:nvPr/>
        </p:nvSpPr>
        <p:spPr>
          <a:xfrm flipH="false" flipV="false" rot="0">
            <a:off x="9431530" y="3739008"/>
            <a:ext cx="8856470" cy="6547992"/>
          </a:xfrm>
          <a:custGeom>
            <a:avLst/>
            <a:gdLst/>
            <a:ahLst/>
            <a:cxnLst/>
            <a:rect r="r" b="b" t="t" l="l"/>
            <a:pathLst>
              <a:path h="6547992" w="8856470">
                <a:moveTo>
                  <a:pt x="0" y="0"/>
                </a:moveTo>
                <a:lnTo>
                  <a:pt x="8856470" y="0"/>
                </a:lnTo>
                <a:lnTo>
                  <a:pt x="8856470" y="6547992"/>
                </a:lnTo>
                <a:lnTo>
                  <a:pt x="0" y="6547992"/>
                </a:lnTo>
                <a:lnTo>
                  <a:pt x="0" y="0"/>
                </a:lnTo>
                <a:close/>
              </a:path>
            </a:pathLst>
          </a:custGeom>
          <a:blipFill>
            <a:blip r:embed="rId3"/>
            <a:stretch>
              <a:fillRect l="-20198" t="0" r="-9227" b="0"/>
            </a:stretch>
          </a:blipFill>
        </p:spPr>
      </p:sp>
    </p:spTree>
  </p:cSld>
  <p:clrMapOvr>
    <a:masterClrMapping/>
  </p:clrMapOvr>
  <p:transition spd="slow">
    <p:push dir="l"/>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sp>
        <p:nvSpPr>
          <p:cNvPr name="AutoShape 2" id="2"/>
          <p:cNvSpPr/>
          <p:nvPr/>
        </p:nvSpPr>
        <p:spPr>
          <a:xfrm rot="0">
            <a:off x="-762000" y="-419100"/>
            <a:ext cx="12725400" cy="11125200"/>
          </a:xfrm>
          <a:prstGeom prst="rect">
            <a:avLst/>
          </a:prstGeom>
          <a:solidFill>
            <a:srgbClr val="7CA579"/>
          </a:solidFill>
        </p:spPr>
      </p:sp>
      <p:grpSp>
        <p:nvGrpSpPr>
          <p:cNvPr name="Group 3" id="3"/>
          <p:cNvGrpSpPr>
            <a:grpSpLocks noChangeAspect="true"/>
          </p:cNvGrpSpPr>
          <p:nvPr/>
        </p:nvGrpSpPr>
        <p:grpSpPr>
          <a:xfrm rot="0">
            <a:off x="12153900" y="6591300"/>
            <a:ext cx="3748195" cy="3748195"/>
            <a:chOff x="0" y="0"/>
            <a:chExt cx="2653030" cy="2653030"/>
          </a:xfrm>
        </p:grpSpPr>
        <p:sp>
          <p:nvSpPr>
            <p:cNvPr name="Freeform 4" id="4"/>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5" id="5"/>
          <p:cNvSpPr/>
          <p:nvPr/>
        </p:nvSpPr>
        <p:spPr>
          <a:xfrm rot="0">
            <a:off x="16097250" y="6591300"/>
            <a:ext cx="2590800" cy="3848100"/>
          </a:xfrm>
          <a:prstGeom prst="rect">
            <a:avLst/>
          </a:prstGeom>
          <a:solidFill>
            <a:srgbClr val="7CA579"/>
          </a:solidFill>
        </p:spPr>
      </p:sp>
      <p:sp>
        <p:nvSpPr>
          <p:cNvPr name="AutoShape 6" id="6"/>
          <p:cNvSpPr/>
          <p:nvPr/>
        </p:nvSpPr>
        <p:spPr>
          <a:xfrm rot="0">
            <a:off x="964115" y="3717954"/>
            <a:ext cx="1143000" cy="114300"/>
          </a:xfrm>
          <a:prstGeom prst="rect">
            <a:avLst/>
          </a:prstGeom>
          <a:solidFill>
            <a:srgbClr val="EFF3F4"/>
          </a:solidFill>
        </p:spPr>
      </p:sp>
      <p:pic>
        <p:nvPicPr>
          <p:cNvPr name="Picture 7" id="7">
            <a:hlinkClick action="ppaction://media"/>
          </p:cNvPr>
          <p:cNvPicPr>
            <a:picLocks noChangeAspect="true"/>
          </p:cNvPicPr>
          <p:nvPr>
            <a:videoFile r:link="rId3"/>
            <p:extLst>
              <p:ext uri="{DAA4B4D4-6D71-4841-9C94-3DE7FCFB9230}">
                <p14:media xmlns:p14="http://schemas.microsoft.com/office/powerpoint/2010/main" r:embed="rId4">
                  <p14:trim st="13260.0000" end="10512.6660"/>
                </p14:media>
              </p:ext>
            </p:extLst>
          </p:nvPr>
        </p:nvPicPr>
        <p:blipFill>
          <a:blip r:embed="rId2"/>
          <a:srcRect l="26894" t="13983" r="33660" b="12585"/>
          <a:stretch>
            <a:fillRect/>
          </a:stretch>
        </p:blipFill>
        <p:spPr>
          <a:xfrm flipH="false" flipV="false" rot="0">
            <a:off x="12153900" y="0"/>
            <a:ext cx="6134100" cy="6423451"/>
          </a:xfrm>
          <a:prstGeom prst="rect">
            <a:avLst/>
          </a:prstGeom>
        </p:spPr>
      </p:pic>
      <p:sp>
        <p:nvSpPr>
          <p:cNvPr name="TextBox 8" id="8"/>
          <p:cNvSpPr txBox="true"/>
          <p:nvPr/>
        </p:nvSpPr>
        <p:spPr>
          <a:xfrm rot="0">
            <a:off x="964115" y="995130"/>
            <a:ext cx="9138358" cy="1095375"/>
          </a:xfrm>
          <a:prstGeom prst="rect">
            <a:avLst/>
          </a:prstGeom>
        </p:spPr>
        <p:txBody>
          <a:bodyPr anchor="t" rtlCol="false" tIns="0" lIns="0" bIns="0" rIns="0">
            <a:spAutoFit/>
          </a:bodyPr>
          <a:lstStyle/>
          <a:p>
            <a:pPr algn="l">
              <a:lnSpc>
                <a:spcPts val="8640"/>
              </a:lnSpc>
            </a:pPr>
            <a:r>
              <a:rPr lang="en-US" sz="7200" i="true" b="true">
                <a:solidFill>
                  <a:srgbClr val="EFF3F4"/>
                </a:solidFill>
                <a:latin typeface="Inter 1 Bold Italics"/>
                <a:ea typeface="Inter 1 Bold Italics"/>
                <a:cs typeface="Inter 1 Bold Italics"/>
                <a:sym typeface="Inter 1 Bold Italics"/>
              </a:rPr>
              <a:t>Our facilities</a:t>
            </a:r>
          </a:p>
        </p:txBody>
      </p:sp>
      <p:sp>
        <p:nvSpPr>
          <p:cNvPr name="TextBox 9" id="9"/>
          <p:cNvSpPr txBox="true"/>
          <p:nvPr/>
        </p:nvSpPr>
        <p:spPr>
          <a:xfrm rot="0">
            <a:off x="964115" y="5432454"/>
            <a:ext cx="6290074" cy="343273"/>
          </a:xfrm>
          <a:prstGeom prst="rect">
            <a:avLst/>
          </a:prstGeom>
        </p:spPr>
        <p:txBody>
          <a:bodyPr anchor="t" rtlCol="false" tIns="0" lIns="0" bIns="0" rIns="0">
            <a:spAutoFit/>
          </a:bodyPr>
          <a:lstStyle/>
          <a:p>
            <a:pPr algn="l">
              <a:lnSpc>
                <a:spcPts val="2684"/>
              </a:lnSpc>
            </a:pPr>
            <a:r>
              <a:rPr lang="en-US" sz="2064" spc="165">
                <a:solidFill>
                  <a:srgbClr val="EFF3F4"/>
                </a:solidFill>
                <a:latin typeface="Inter 1"/>
                <a:ea typeface="Inter 1"/>
                <a:cs typeface="Inter 1"/>
                <a:sym typeface="Inter 1"/>
              </a:rPr>
              <a:t>EXPERIMENTAL FACILITIES</a:t>
            </a:r>
          </a:p>
        </p:txBody>
      </p:sp>
      <p:sp>
        <p:nvSpPr>
          <p:cNvPr name="TextBox 10" id="10"/>
          <p:cNvSpPr txBox="true"/>
          <p:nvPr/>
        </p:nvSpPr>
        <p:spPr>
          <a:xfrm rot="0">
            <a:off x="964115" y="6218440"/>
            <a:ext cx="9841538" cy="3576551"/>
          </a:xfrm>
          <a:prstGeom prst="rect">
            <a:avLst/>
          </a:prstGeom>
        </p:spPr>
        <p:txBody>
          <a:bodyPr anchor="t" rtlCol="false" tIns="0" lIns="0" bIns="0" rIns="0">
            <a:spAutoFit/>
          </a:bodyPr>
          <a:lstStyle/>
          <a:p>
            <a:pPr algn="l">
              <a:lnSpc>
                <a:spcPts val="3190"/>
              </a:lnSpc>
            </a:pPr>
            <a:r>
              <a:rPr lang="en-US" sz="2127" spc="42">
                <a:solidFill>
                  <a:srgbClr val="EFF3F4"/>
                </a:solidFill>
                <a:latin typeface="Inter 1 Light"/>
                <a:ea typeface="Inter 1 Light"/>
                <a:cs typeface="Inter 1 Light"/>
                <a:sym typeface="Inter 1 Light"/>
              </a:rPr>
              <a:t>Ou</a:t>
            </a:r>
            <a:r>
              <a:rPr lang="en-US" sz="2127" spc="42">
                <a:solidFill>
                  <a:srgbClr val="EFF3F4"/>
                </a:solidFill>
                <a:latin typeface="Inter 1 Light"/>
                <a:ea typeface="Inter 1 Light"/>
                <a:cs typeface="Inter 1 Light"/>
                <a:sym typeface="Inter 1 Light"/>
              </a:rPr>
              <a:t>r facilities combine open-air and enclosed systems — including aquatic facilities — to enable cutting-edge ecological research. Open-air setups allow long-term, realistic  experiments by manipulating multiple global change drivers in diverse ecosystems, while enclosed facilities provide precise environmental control and advanced measurements. Together, they deliver critical insights into ecosystem function, resilience, and adaptive responses to environmental change, supporting both gradual process studies and in-depth, data-driven experiments.</a:t>
            </a:r>
          </a:p>
          <a:p>
            <a:pPr algn="l">
              <a:lnSpc>
                <a:spcPts val="3190"/>
              </a:lnSpc>
            </a:pPr>
          </a:p>
        </p:txBody>
      </p:sp>
      <p:sp>
        <p:nvSpPr>
          <p:cNvPr name="TextBox 11" id="11"/>
          <p:cNvSpPr txBox="true"/>
          <p:nvPr/>
        </p:nvSpPr>
        <p:spPr>
          <a:xfrm rot="0">
            <a:off x="964115" y="2384051"/>
            <a:ext cx="6290074" cy="1069571"/>
          </a:xfrm>
          <a:prstGeom prst="rect">
            <a:avLst/>
          </a:prstGeom>
        </p:spPr>
        <p:txBody>
          <a:bodyPr anchor="t" rtlCol="false" tIns="0" lIns="0" bIns="0" rIns="0">
            <a:spAutoFit/>
          </a:bodyPr>
          <a:lstStyle/>
          <a:p>
            <a:pPr algn="l">
              <a:lnSpc>
                <a:spcPts val="2890"/>
              </a:lnSpc>
            </a:pPr>
            <a:r>
              <a:rPr lang="en-US" sz="1927" spc="38">
                <a:solidFill>
                  <a:srgbClr val="EFF3F4"/>
                </a:solidFill>
                <a:latin typeface="Inter 1 Light"/>
                <a:ea typeface="Inter 1 Light"/>
                <a:cs typeface="Inter 1 Light"/>
                <a:sym typeface="Inter 1 Light"/>
              </a:rPr>
              <a:t>At the core are our </a:t>
            </a:r>
            <a:r>
              <a:rPr lang="en-US" sz="1927" spc="38" b="true">
                <a:solidFill>
                  <a:srgbClr val="EFF3F4"/>
                </a:solidFill>
                <a:latin typeface="Inter 1 Bold"/>
                <a:ea typeface="Inter 1 Bold"/>
                <a:cs typeface="Inter 1 Bold"/>
                <a:sym typeface="Inter 1 Bold"/>
              </a:rPr>
              <a:t>th</a:t>
            </a:r>
            <a:r>
              <a:rPr lang="en-US" b="true" sz="1927" spc="38">
                <a:solidFill>
                  <a:srgbClr val="EFF3F4"/>
                </a:solidFill>
                <a:latin typeface="Inter 1 Bold"/>
                <a:ea typeface="Inter 1 Bold"/>
                <a:cs typeface="Inter 1 Bold"/>
                <a:sym typeface="Inter 1 Bold"/>
              </a:rPr>
              <a:t>ree types of facilities</a:t>
            </a:r>
            <a:r>
              <a:rPr lang="en-US" sz="1927" spc="38">
                <a:solidFill>
                  <a:srgbClr val="EFF3F4"/>
                </a:solidFill>
                <a:latin typeface="Inter 1 Light"/>
                <a:ea typeface="Inter 1 Light"/>
                <a:cs typeface="Inter 1 Light"/>
                <a:sym typeface="Inter 1 Light"/>
              </a:rPr>
              <a:t> that can impose multiple global change drivers to better understand their roles and identify their interactions.</a:t>
            </a:r>
          </a:p>
        </p:txBody>
      </p:sp>
      <p:sp>
        <p:nvSpPr>
          <p:cNvPr name="TextBox 12" id="12"/>
          <p:cNvSpPr txBox="true"/>
          <p:nvPr/>
        </p:nvSpPr>
        <p:spPr>
          <a:xfrm rot="0">
            <a:off x="964115" y="4091616"/>
            <a:ext cx="6290074" cy="1244413"/>
          </a:xfrm>
          <a:prstGeom prst="rect">
            <a:avLst/>
          </a:prstGeom>
        </p:spPr>
        <p:txBody>
          <a:bodyPr anchor="t" rtlCol="false" tIns="0" lIns="0" bIns="0" rIns="0">
            <a:spAutoFit/>
          </a:bodyPr>
          <a:lstStyle/>
          <a:p>
            <a:pPr algn="l">
              <a:lnSpc>
                <a:spcPts val="10094"/>
              </a:lnSpc>
            </a:pPr>
            <a:r>
              <a:rPr lang="en-US" sz="7764" spc="621">
                <a:solidFill>
                  <a:srgbClr val="EFF3F4"/>
                </a:solidFill>
                <a:latin typeface="Inter 1"/>
                <a:ea typeface="Inter 1"/>
                <a:cs typeface="Inter 1"/>
                <a:sym typeface="Inter 1"/>
              </a:rPr>
              <a:t>1.</a:t>
            </a:r>
          </a:p>
        </p:txBody>
      </p:sp>
    </p:spTree>
  </p:cSld>
  <p:clrMapOvr>
    <a:masterClrMapping/>
  </p:clrMapOvr>
  <p:transition spd="fast">
    <p:push dir="l"/>
  </p:transition>
  <p:timing>
    <p:tnLst>
      <p:par>
        <p:cTn dur="indefinite" restart="never" nodeType="tmRoot">
          <p:childTnLst>
            <p:video>
              <p:cMediaNode vol="0">
                <p:cTn fill="hold" display="false">
                  <p:stCondLst>
                    <p:cond delay="indefinite"/>
                  </p:stCondLst>
                </p:cTn>
                <p:tgtEl>
                  <p:spTgt spid="7"/>
                </p:tgtEl>
              </p:cMediaNode>
            </p:video>
          </p:childTnLst>
        </p:cTn>
      </p:par>
    </p:tnLst>
  </p:timing>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FF3F4"/>
        </a:solidFill>
      </p:bgPr>
    </p:bg>
    <p:spTree>
      <p:nvGrpSpPr>
        <p:cNvPr id="1" name=""/>
        <p:cNvGrpSpPr/>
        <p:nvPr/>
      </p:nvGrpSpPr>
      <p:grpSpPr>
        <a:xfrm>
          <a:off x="0" y="0"/>
          <a:ext cx="0" cy="0"/>
          <a:chOff x="0" y="0"/>
          <a:chExt cx="0" cy="0"/>
        </a:xfrm>
      </p:grpSpPr>
      <p:sp>
        <p:nvSpPr>
          <p:cNvPr name="AutoShape 2" id="2"/>
          <p:cNvSpPr/>
          <p:nvPr/>
        </p:nvSpPr>
        <p:spPr>
          <a:xfrm rot="0">
            <a:off x="-762000" y="-419100"/>
            <a:ext cx="12725400" cy="11125200"/>
          </a:xfrm>
          <a:prstGeom prst="rect">
            <a:avLst/>
          </a:prstGeom>
          <a:solidFill>
            <a:srgbClr val="7CA579"/>
          </a:solidFill>
        </p:spPr>
      </p:sp>
      <p:sp>
        <p:nvSpPr>
          <p:cNvPr name="Freeform 3" id="3"/>
          <p:cNvSpPr/>
          <p:nvPr/>
        </p:nvSpPr>
        <p:spPr>
          <a:xfrm flipH="false" flipV="false" rot="0">
            <a:off x="12153900" y="-152400"/>
            <a:ext cx="6680088" cy="6546108"/>
          </a:xfrm>
          <a:custGeom>
            <a:avLst/>
            <a:gdLst/>
            <a:ahLst/>
            <a:cxnLst/>
            <a:rect r="r" b="b" t="t" l="l"/>
            <a:pathLst>
              <a:path h="6546108" w="6680088">
                <a:moveTo>
                  <a:pt x="0" y="0"/>
                </a:moveTo>
                <a:lnTo>
                  <a:pt x="6680088" y="0"/>
                </a:lnTo>
                <a:lnTo>
                  <a:pt x="6680088" y="6546108"/>
                </a:lnTo>
                <a:lnTo>
                  <a:pt x="0" y="6546108"/>
                </a:lnTo>
                <a:lnTo>
                  <a:pt x="0" y="0"/>
                </a:lnTo>
                <a:close/>
              </a:path>
            </a:pathLst>
          </a:custGeom>
          <a:blipFill>
            <a:blip r:embed="rId2"/>
            <a:stretch>
              <a:fillRect l="-22260" t="0" r="-25376" b="0"/>
            </a:stretch>
          </a:blipFill>
        </p:spPr>
      </p:sp>
      <p:grpSp>
        <p:nvGrpSpPr>
          <p:cNvPr name="Group 4" id="4"/>
          <p:cNvGrpSpPr>
            <a:grpSpLocks noChangeAspect="true"/>
          </p:cNvGrpSpPr>
          <p:nvPr/>
        </p:nvGrpSpPr>
        <p:grpSpPr>
          <a:xfrm rot="0">
            <a:off x="12153900" y="6591300"/>
            <a:ext cx="3748195" cy="3748195"/>
            <a:chOff x="0" y="0"/>
            <a:chExt cx="2653030" cy="2653030"/>
          </a:xfrm>
        </p:grpSpPr>
        <p:sp>
          <p:nvSpPr>
            <p:cNvPr name="Freeform 5" id="5"/>
            <p:cNvSpPr/>
            <p:nvPr/>
          </p:nvSpPr>
          <p:spPr>
            <a:xfrm flipH="false" flipV="false" rot="0">
              <a:off x="0" y="0"/>
              <a:ext cx="2653030" cy="2654300"/>
            </a:xfrm>
            <a:custGeom>
              <a:avLst/>
              <a:gdLst/>
              <a:ahLst/>
              <a:cxnLst/>
              <a:rect r="r" b="b" t="t" l="l"/>
              <a:pathLst>
                <a:path h="2654300" w="2653030">
                  <a:moveTo>
                    <a:pt x="0" y="1535430"/>
                  </a:moveTo>
                  <a:lnTo>
                    <a:pt x="0" y="1463040"/>
                  </a:lnTo>
                  <a:lnTo>
                    <a:pt x="1463040" y="0"/>
                  </a:lnTo>
                  <a:lnTo>
                    <a:pt x="1535430" y="0"/>
                  </a:lnTo>
                  <a:lnTo>
                    <a:pt x="0" y="1535430"/>
                  </a:lnTo>
                  <a:close/>
                  <a:moveTo>
                    <a:pt x="1681480" y="0"/>
                  </a:moveTo>
                  <a:lnTo>
                    <a:pt x="1609090" y="0"/>
                  </a:lnTo>
                  <a:lnTo>
                    <a:pt x="0" y="1607820"/>
                  </a:lnTo>
                  <a:lnTo>
                    <a:pt x="0" y="1680210"/>
                  </a:lnTo>
                  <a:lnTo>
                    <a:pt x="1681480" y="0"/>
                  </a:lnTo>
                  <a:close/>
                  <a:moveTo>
                    <a:pt x="1390650" y="0"/>
                  </a:moveTo>
                  <a:lnTo>
                    <a:pt x="1318260" y="0"/>
                  </a:lnTo>
                  <a:lnTo>
                    <a:pt x="0" y="1318260"/>
                  </a:lnTo>
                  <a:lnTo>
                    <a:pt x="0" y="1390650"/>
                  </a:lnTo>
                  <a:lnTo>
                    <a:pt x="1390650" y="0"/>
                  </a:lnTo>
                  <a:close/>
                  <a:moveTo>
                    <a:pt x="1245870" y="0"/>
                  </a:moveTo>
                  <a:lnTo>
                    <a:pt x="1173480" y="0"/>
                  </a:lnTo>
                  <a:lnTo>
                    <a:pt x="0" y="1173480"/>
                  </a:lnTo>
                  <a:lnTo>
                    <a:pt x="0" y="1245870"/>
                  </a:lnTo>
                  <a:lnTo>
                    <a:pt x="1245870" y="0"/>
                  </a:lnTo>
                  <a:close/>
                  <a:moveTo>
                    <a:pt x="1826260" y="0"/>
                  </a:moveTo>
                  <a:lnTo>
                    <a:pt x="1753870" y="0"/>
                  </a:lnTo>
                  <a:lnTo>
                    <a:pt x="0" y="1753870"/>
                  </a:lnTo>
                  <a:lnTo>
                    <a:pt x="0" y="1826260"/>
                  </a:lnTo>
                  <a:lnTo>
                    <a:pt x="1826260" y="0"/>
                  </a:lnTo>
                  <a:close/>
                  <a:moveTo>
                    <a:pt x="2260600" y="0"/>
                  </a:moveTo>
                  <a:lnTo>
                    <a:pt x="2188210" y="0"/>
                  </a:lnTo>
                  <a:lnTo>
                    <a:pt x="0" y="2188210"/>
                  </a:lnTo>
                  <a:lnTo>
                    <a:pt x="0" y="2260600"/>
                  </a:lnTo>
                  <a:lnTo>
                    <a:pt x="2260600" y="0"/>
                  </a:lnTo>
                  <a:close/>
                  <a:moveTo>
                    <a:pt x="2551430" y="0"/>
                  </a:moveTo>
                  <a:lnTo>
                    <a:pt x="2479040" y="0"/>
                  </a:lnTo>
                  <a:lnTo>
                    <a:pt x="0" y="2479040"/>
                  </a:lnTo>
                  <a:lnTo>
                    <a:pt x="0" y="2551430"/>
                  </a:lnTo>
                  <a:lnTo>
                    <a:pt x="2551430" y="0"/>
                  </a:lnTo>
                  <a:close/>
                  <a:moveTo>
                    <a:pt x="2405380" y="0"/>
                  </a:moveTo>
                  <a:lnTo>
                    <a:pt x="2332990" y="0"/>
                  </a:lnTo>
                  <a:lnTo>
                    <a:pt x="0" y="2332990"/>
                  </a:lnTo>
                  <a:lnTo>
                    <a:pt x="0" y="2405380"/>
                  </a:lnTo>
                  <a:lnTo>
                    <a:pt x="2405380" y="0"/>
                  </a:lnTo>
                  <a:close/>
                  <a:moveTo>
                    <a:pt x="2115820" y="0"/>
                  </a:moveTo>
                  <a:lnTo>
                    <a:pt x="2043430" y="0"/>
                  </a:lnTo>
                  <a:lnTo>
                    <a:pt x="0" y="2043430"/>
                  </a:lnTo>
                  <a:lnTo>
                    <a:pt x="0" y="2115820"/>
                  </a:lnTo>
                  <a:lnTo>
                    <a:pt x="2115820" y="0"/>
                  </a:lnTo>
                  <a:close/>
                  <a:moveTo>
                    <a:pt x="375920" y="0"/>
                  </a:moveTo>
                  <a:lnTo>
                    <a:pt x="303530" y="0"/>
                  </a:lnTo>
                  <a:lnTo>
                    <a:pt x="0" y="303530"/>
                  </a:lnTo>
                  <a:lnTo>
                    <a:pt x="0" y="375920"/>
                  </a:lnTo>
                  <a:lnTo>
                    <a:pt x="375920" y="0"/>
                  </a:lnTo>
                  <a:close/>
                  <a:moveTo>
                    <a:pt x="1101090" y="0"/>
                  </a:moveTo>
                  <a:lnTo>
                    <a:pt x="1028700" y="0"/>
                  </a:lnTo>
                  <a:lnTo>
                    <a:pt x="0" y="1028700"/>
                  </a:lnTo>
                  <a:lnTo>
                    <a:pt x="0" y="1101090"/>
                  </a:lnTo>
                  <a:lnTo>
                    <a:pt x="1101090" y="0"/>
                  </a:lnTo>
                  <a:close/>
                  <a:moveTo>
                    <a:pt x="2653030" y="0"/>
                  </a:moveTo>
                  <a:lnTo>
                    <a:pt x="2623820" y="0"/>
                  </a:lnTo>
                  <a:lnTo>
                    <a:pt x="0" y="2623820"/>
                  </a:lnTo>
                  <a:lnTo>
                    <a:pt x="0" y="2653030"/>
                  </a:lnTo>
                  <a:lnTo>
                    <a:pt x="43180" y="2653030"/>
                  </a:lnTo>
                  <a:lnTo>
                    <a:pt x="2653030" y="43180"/>
                  </a:lnTo>
                  <a:lnTo>
                    <a:pt x="2653030" y="0"/>
                  </a:lnTo>
                  <a:close/>
                  <a:moveTo>
                    <a:pt x="520700" y="0"/>
                  </a:moveTo>
                  <a:lnTo>
                    <a:pt x="448310" y="0"/>
                  </a:lnTo>
                  <a:lnTo>
                    <a:pt x="0" y="448310"/>
                  </a:lnTo>
                  <a:lnTo>
                    <a:pt x="0" y="520700"/>
                  </a:lnTo>
                  <a:lnTo>
                    <a:pt x="520700" y="0"/>
                  </a:lnTo>
                  <a:close/>
                  <a:moveTo>
                    <a:pt x="85090" y="0"/>
                  </a:moveTo>
                  <a:lnTo>
                    <a:pt x="12700" y="0"/>
                  </a:lnTo>
                  <a:lnTo>
                    <a:pt x="0" y="12700"/>
                  </a:lnTo>
                  <a:lnTo>
                    <a:pt x="0" y="85090"/>
                  </a:lnTo>
                  <a:lnTo>
                    <a:pt x="85090" y="0"/>
                  </a:lnTo>
                  <a:close/>
                  <a:moveTo>
                    <a:pt x="231140" y="0"/>
                  </a:moveTo>
                  <a:lnTo>
                    <a:pt x="158750" y="0"/>
                  </a:lnTo>
                  <a:lnTo>
                    <a:pt x="0" y="157480"/>
                  </a:lnTo>
                  <a:lnTo>
                    <a:pt x="0" y="229870"/>
                  </a:lnTo>
                  <a:lnTo>
                    <a:pt x="231140" y="0"/>
                  </a:lnTo>
                  <a:close/>
                  <a:moveTo>
                    <a:pt x="0" y="956310"/>
                  </a:moveTo>
                  <a:lnTo>
                    <a:pt x="956310" y="0"/>
                  </a:lnTo>
                  <a:lnTo>
                    <a:pt x="883920" y="0"/>
                  </a:lnTo>
                  <a:lnTo>
                    <a:pt x="0" y="882650"/>
                  </a:lnTo>
                  <a:lnTo>
                    <a:pt x="0" y="956310"/>
                  </a:lnTo>
                  <a:close/>
                  <a:moveTo>
                    <a:pt x="665480" y="0"/>
                  </a:moveTo>
                  <a:lnTo>
                    <a:pt x="593090" y="0"/>
                  </a:lnTo>
                  <a:lnTo>
                    <a:pt x="0" y="593090"/>
                  </a:lnTo>
                  <a:lnTo>
                    <a:pt x="0" y="665480"/>
                  </a:lnTo>
                  <a:lnTo>
                    <a:pt x="665480" y="0"/>
                  </a:lnTo>
                  <a:close/>
                  <a:moveTo>
                    <a:pt x="810260" y="0"/>
                  </a:moveTo>
                  <a:lnTo>
                    <a:pt x="737870" y="0"/>
                  </a:lnTo>
                  <a:lnTo>
                    <a:pt x="0" y="737870"/>
                  </a:lnTo>
                  <a:lnTo>
                    <a:pt x="0" y="810260"/>
                  </a:lnTo>
                  <a:lnTo>
                    <a:pt x="810260" y="0"/>
                  </a:lnTo>
                  <a:close/>
                  <a:moveTo>
                    <a:pt x="1971040" y="0"/>
                  </a:moveTo>
                  <a:lnTo>
                    <a:pt x="1898650" y="0"/>
                  </a:lnTo>
                  <a:lnTo>
                    <a:pt x="0" y="1898650"/>
                  </a:lnTo>
                  <a:lnTo>
                    <a:pt x="0" y="1971040"/>
                  </a:lnTo>
                  <a:lnTo>
                    <a:pt x="1971040" y="0"/>
                  </a:lnTo>
                  <a:close/>
                  <a:moveTo>
                    <a:pt x="2653030" y="1783080"/>
                  </a:moveTo>
                  <a:lnTo>
                    <a:pt x="2653030" y="1710690"/>
                  </a:lnTo>
                  <a:lnTo>
                    <a:pt x="1710690" y="2653030"/>
                  </a:lnTo>
                  <a:lnTo>
                    <a:pt x="1783080" y="2653030"/>
                  </a:lnTo>
                  <a:lnTo>
                    <a:pt x="2653030" y="1783080"/>
                  </a:lnTo>
                  <a:close/>
                  <a:moveTo>
                    <a:pt x="2653030" y="1927860"/>
                  </a:moveTo>
                  <a:lnTo>
                    <a:pt x="2653030" y="1855470"/>
                  </a:lnTo>
                  <a:lnTo>
                    <a:pt x="1855470" y="2653030"/>
                  </a:lnTo>
                  <a:lnTo>
                    <a:pt x="1927860" y="2653030"/>
                  </a:lnTo>
                  <a:lnTo>
                    <a:pt x="2653030" y="1927860"/>
                  </a:lnTo>
                  <a:close/>
                  <a:moveTo>
                    <a:pt x="2653030" y="2072640"/>
                  </a:moveTo>
                  <a:lnTo>
                    <a:pt x="2653030" y="2000250"/>
                  </a:lnTo>
                  <a:lnTo>
                    <a:pt x="2000250" y="2653030"/>
                  </a:lnTo>
                  <a:lnTo>
                    <a:pt x="2072640" y="2653030"/>
                  </a:lnTo>
                  <a:lnTo>
                    <a:pt x="2653030" y="2072640"/>
                  </a:lnTo>
                  <a:close/>
                  <a:moveTo>
                    <a:pt x="2653030" y="1638300"/>
                  </a:moveTo>
                  <a:lnTo>
                    <a:pt x="2653030" y="1565910"/>
                  </a:lnTo>
                  <a:lnTo>
                    <a:pt x="1564640" y="2654300"/>
                  </a:lnTo>
                  <a:lnTo>
                    <a:pt x="1637030" y="2654300"/>
                  </a:lnTo>
                  <a:lnTo>
                    <a:pt x="2653030" y="1638300"/>
                  </a:lnTo>
                  <a:close/>
                  <a:moveTo>
                    <a:pt x="2217420" y="2653030"/>
                  </a:moveTo>
                  <a:lnTo>
                    <a:pt x="2653030" y="2217420"/>
                  </a:lnTo>
                  <a:lnTo>
                    <a:pt x="2653030" y="2145030"/>
                  </a:lnTo>
                  <a:lnTo>
                    <a:pt x="2145030" y="2653030"/>
                  </a:lnTo>
                  <a:lnTo>
                    <a:pt x="2217420" y="2653030"/>
                  </a:lnTo>
                  <a:close/>
                  <a:moveTo>
                    <a:pt x="2653030" y="2580640"/>
                  </a:moveTo>
                  <a:lnTo>
                    <a:pt x="2580640" y="2653030"/>
                  </a:lnTo>
                  <a:lnTo>
                    <a:pt x="2653030" y="2653030"/>
                  </a:lnTo>
                  <a:lnTo>
                    <a:pt x="2653030" y="2580640"/>
                  </a:lnTo>
                  <a:close/>
                  <a:moveTo>
                    <a:pt x="2653030" y="2508250"/>
                  </a:moveTo>
                  <a:lnTo>
                    <a:pt x="2653030" y="2435860"/>
                  </a:lnTo>
                  <a:lnTo>
                    <a:pt x="2435860" y="2653030"/>
                  </a:lnTo>
                  <a:lnTo>
                    <a:pt x="2508250" y="2653030"/>
                  </a:lnTo>
                  <a:lnTo>
                    <a:pt x="2653030" y="2508250"/>
                  </a:lnTo>
                  <a:close/>
                  <a:moveTo>
                    <a:pt x="2653030" y="2363470"/>
                  </a:moveTo>
                  <a:lnTo>
                    <a:pt x="2653030" y="2291080"/>
                  </a:lnTo>
                  <a:lnTo>
                    <a:pt x="2291080" y="2653030"/>
                  </a:lnTo>
                  <a:lnTo>
                    <a:pt x="2363470" y="2653030"/>
                  </a:lnTo>
                  <a:lnTo>
                    <a:pt x="2653030" y="2363470"/>
                  </a:lnTo>
                  <a:close/>
                  <a:moveTo>
                    <a:pt x="2653030" y="1492250"/>
                  </a:moveTo>
                  <a:lnTo>
                    <a:pt x="2653030" y="1419860"/>
                  </a:lnTo>
                  <a:lnTo>
                    <a:pt x="1419860" y="2653030"/>
                  </a:lnTo>
                  <a:lnTo>
                    <a:pt x="1492250" y="2653030"/>
                  </a:lnTo>
                  <a:lnTo>
                    <a:pt x="2653030" y="1492250"/>
                  </a:lnTo>
                  <a:close/>
                  <a:moveTo>
                    <a:pt x="2653030" y="187960"/>
                  </a:moveTo>
                  <a:lnTo>
                    <a:pt x="2653030" y="115570"/>
                  </a:lnTo>
                  <a:lnTo>
                    <a:pt x="115570" y="2653030"/>
                  </a:lnTo>
                  <a:lnTo>
                    <a:pt x="187960" y="2653030"/>
                  </a:lnTo>
                  <a:lnTo>
                    <a:pt x="2653030" y="187960"/>
                  </a:lnTo>
                  <a:close/>
                  <a:moveTo>
                    <a:pt x="2653030" y="622300"/>
                  </a:moveTo>
                  <a:lnTo>
                    <a:pt x="2653030" y="549910"/>
                  </a:lnTo>
                  <a:lnTo>
                    <a:pt x="549910" y="2653030"/>
                  </a:lnTo>
                  <a:lnTo>
                    <a:pt x="622300" y="2653030"/>
                  </a:lnTo>
                  <a:lnTo>
                    <a:pt x="2653030" y="622300"/>
                  </a:lnTo>
                  <a:close/>
                  <a:moveTo>
                    <a:pt x="2653030" y="477520"/>
                  </a:moveTo>
                  <a:lnTo>
                    <a:pt x="2653030" y="405130"/>
                  </a:lnTo>
                  <a:lnTo>
                    <a:pt x="405130" y="2653030"/>
                  </a:lnTo>
                  <a:lnTo>
                    <a:pt x="477520" y="2653030"/>
                  </a:lnTo>
                  <a:lnTo>
                    <a:pt x="2653030" y="477520"/>
                  </a:lnTo>
                  <a:close/>
                  <a:moveTo>
                    <a:pt x="2653030" y="1347470"/>
                  </a:moveTo>
                  <a:lnTo>
                    <a:pt x="2653030" y="1275080"/>
                  </a:lnTo>
                  <a:lnTo>
                    <a:pt x="1275080" y="2653030"/>
                  </a:lnTo>
                  <a:lnTo>
                    <a:pt x="1347470" y="2653030"/>
                  </a:lnTo>
                  <a:lnTo>
                    <a:pt x="2653030" y="1347470"/>
                  </a:lnTo>
                  <a:close/>
                  <a:moveTo>
                    <a:pt x="2653030" y="767080"/>
                  </a:moveTo>
                  <a:lnTo>
                    <a:pt x="2653030" y="694690"/>
                  </a:lnTo>
                  <a:lnTo>
                    <a:pt x="694690" y="2653030"/>
                  </a:lnTo>
                  <a:lnTo>
                    <a:pt x="767080" y="2653030"/>
                  </a:lnTo>
                  <a:lnTo>
                    <a:pt x="2653030" y="767080"/>
                  </a:lnTo>
                  <a:close/>
                  <a:moveTo>
                    <a:pt x="2653030" y="332740"/>
                  </a:moveTo>
                  <a:lnTo>
                    <a:pt x="2653030" y="260350"/>
                  </a:lnTo>
                  <a:lnTo>
                    <a:pt x="260350" y="2653030"/>
                  </a:lnTo>
                  <a:lnTo>
                    <a:pt x="332740" y="2653030"/>
                  </a:lnTo>
                  <a:lnTo>
                    <a:pt x="2653030" y="332740"/>
                  </a:lnTo>
                  <a:close/>
                  <a:moveTo>
                    <a:pt x="2653030" y="1202690"/>
                  </a:moveTo>
                  <a:lnTo>
                    <a:pt x="2653030" y="1130300"/>
                  </a:lnTo>
                  <a:lnTo>
                    <a:pt x="1130300" y="2653030"/>
                  </a:lnTo>
                  <a:lnTo>
                    <a:pt x="1202690" y="2653030"/>
                  </a:lnTo>
                  <a:lnTo>
                    <a:pt x="2653030" y="1202690"/>
                  </a:lnTo>
                  <a:close/>
                  <a:moveTo>
                    <a:pt x="2653030" y="913130"/>
                  </a:moveTo>
                  <a:lnTo>
                    <a:pt x="2653030" y="840740"/>
                  </a:lnTo>
                  <a:lnTo>
                    <a:pt x="840740" y="2653030"/>
                  </a:lnTo>
                  <a:lnTo>
                    <a:pt x="913130" y="2653030"/>
                  </a:lnTo>
                  <a:lnTo>
                    <a:pt x="2653030" y="913130"/>
                  </a:lnTo>
                  <a:close/>
                  <a:moveTo>
                    <a:pt x="2653030" y="1057910"/>
                  </a:moveTo>
                  <a:lnTo>
                    <a:pt x="2653030" y="985520"/>
                  </a:lnTo>
                  <a:lnTo>
                    <a:pt x="985520" y="2653030"/>
                  </a:lnTo>
                  <a:lnTo>
                    <a:pt x="1057910" y="2653030"/>
                  </a:lnTo>
                  <a:lnTo>
                    <a:pt x="2653030" y="1057910"/>
                  </a:lnTo>
                  <a:close/>
                </a:path>
              </a:pathLst>
            </a:custGeom>
            <a:solidFill>
              <a:srgbClr val="7CA579"/>
            </a:solidFill>
          </p:spPr>
        </p:sp>
      </p:grpSp>
      <p:sp>
        <p:nvSpPr>
          <p:cNvPr name="AutoShape 6" id="6"/>
          <p:cNvSpPr/>
          <p:nvPr/>
        </p:nvSpPr>
        <p:spPr>
          <a:xfrm rot="0">
            <a:off x="16097250" y="6591300"/>
            <a:ext cx="2590800" cy="3848100"/>
          </a:xfrm>
          <a:prstGeom prst="rect">
            <a:avLst/>
          </a:prstGeom>
          <a:solidFill>
            <a:srgbClr val="7CA579"/>
          </a:solidFill>
        </p:spPr>
      </p:sp>
      <p:sp>
        <p:nvSpPr>
          <p:cNvPr name="AutoShape 7" id="7"/>
          <p:cNvSpPr/>
          <p:nvPr/>
        </p:nvSpPr>
        <p:spPr>
          <a:xfrm rot="0">
            <a:off x="964115" y="3717954"/>
            <a:ext cx="1143000" cy="114300"/>
          </a:xfrm>
          <a:prstGeom prst="rect">
            <a:avLst/>
          </a:prstGeom>
          <a:solidFill>
            <a:srgbClr val="EFF3F4"/>
          </a:solidFill>
        </p:spPr>
      </p:sp>
      <p:sp>
        <p:nvSpPr>
          <p:cNvPr name="Freeform 8" id="8"/>
          <p:cNvSpPr/>
          <p:nvPr/>
        </p:nvSpPr>
        <p:spPr>
          <a:xfrm flipH="false" flipV="false" rot="0">
            <a:off x="12153900" y="0"/>
            <a:ext cx="6371962" cy="6393708"/>
          </a:xfrm>
          <a:custGeom>
            <a:avLst/>
            <a:gdLst/>
            <a:ahLst/>
            <a:cxnLst/>
            <a:rect r="r" b="b" t="t" l="l"/>
            <a:pathLst>
              <a:path h="6393708" w="6371962">
                <a:moveTo>
                  <a:pt x="0" y="0"/>
                </a:moveTo>
                <a:lnTo>
                  <a:pt x="6371962" y="0"/>
                </a:lnTo>
                <a:lnTo>
                  <a:pt x="6371962" y="6393708"/>
                </a:lnTo>
                <a:lnTo>
                  <a:pt x="0" y="6393708"/>
                </a:lnTo>
                <a:lnTo>
                  <a:pt x="0" y="0"/>
                </a:lnTo>
                <a:close/>
              </a:path>
            </a:pathLst>
          </a:custGeom>
          <a:blipFill>
            <a:blip r:embed="rId3"/>
            <a:stretch>
              <a:fillRect l="-34999" t="0" r="-15375" b="0"/>
            </a:stretch>
          </a:blipFill>
        </p:spPr>
      </p:sp>
      <p:sp>
        <p:nvSpPr>
          <p:cNvPr name="TextBox 9" id="9"/>
          <p:cNvSpPr txBox="true"/>
          <p:nvPr/>
        </p:nvSpPr>
        <p:spPr>
          <a:xfrm rot="0">
            <a:off x="964115" y="5432454"/>
            <a:ext cx="6290074" cy="343273"/>
          </a:xfrm>
          <a:prstGeom prst="rect">
            <a:avLst/>
          </a:prstGeom>
        </p:spPr>
        <p:txBody>
          <a:bodyPr anchor="t" rtlCol="false" tIns="0" lIns="0" bIns="0" rIns="0">
            <a:spAutoFit/>
          </a:bodyPr>
          <a:lstStyle/>
          <a:p>
            <a:pPr algn="l">
              <a:lnSpc>
                <a:spcPts val="2684"/>
              </a:lnSpc>
            </a:pPr>
            <a:r>
              <a:rPr lang="en-US" sz="2064" spc="165">
                <a:solidFill>
                  <a:srgbClr val="EFF3F4"/>
                </a:solidFill>
                <a:latin typeface="Inter 1"/>
                <a:ea typeface="Inter 1"/>
                <a:cs typeface="Inter 1"/>
                <a:sym typeface="Inter 1"/>
              </a:rPr>
              <a:t>MODELLING FACILITIES</a:t>
            </a:r>
          </a:p>
        </p:txBody>
      </p:sp>
      <p:sp>
        <p:nvSpPr>
          <p:cNvPr name="TextBox 10" id="10"/>
          <p:cNvSpPr txBox="true"/>
          <p:nvPr/>
        </p:nvSpPr>
        <p:spPr>
          <a:xfrm rot="0">
            <a:off x="964115" y="6336558"/>
            <a:ext cx="9841538" cy="2840355"/>
          </a:xfrm>
          <a:prstGeom prst="rect">
            <a:avLst/>
          </a:prstGeom>
        </p:spPr>
        <p:txBody>
          <a:bodyPr anchor="t" rtlCol="false" tIns="0" lIns="0" bIns="0" rIns="0">
            <a:spAutoFit/>
          </a:bodyPr>
          <a:lstStyle/>
          <a:p>
            <a:pPr algn="l">
              <a:lnSpc>
                <a:spcPts val="3299"/>
              </a:lnSpc>
            </a:pPr>
            <a:r>
              <a:rPr lang="en-US" sz="2199" spc="43">
                <a:solidFill>
                  <a:srgbClr val="EFF3F4"/>
                </a:solidFill>
                <a:latin typeface="Inter 1 Light"/>
                <a:ea typeface="Inter 1 Light"/>
                <a:cs typeface="Inter 1 Light"/>
                <a:sym typeface="Inter 1 Light"/>
              </a:rPr>
              <a:t>Ou</a:t>
            </a:r>
            <a:r>
              <a:rPr lang="en-US" sz="2199" spc="43">
                <a:solidFill>
                  <a:srgbClr val="EFF3F4"/>
                </a:solidFill>
                <a:latin typeface="Inter 1 Light"/>
                <a:ea typeface="Inter 1 Light"/>
                <a:cs typeface="Inter 1 Light"/>
                <a:sym typeface="Inter 1 Light"/>
              </a:rPr>
              <a:t>r advanced modeling facilities with state-of-the-art tools simulate and analyse complex environmental systems, supporting research on climate change and shifting dynamics in agriculture, forestry, and ecosystems. These tools enable efficient forecasting, data validation, and informed decision-making, helping researchers improve analyses, design better experiments, and predict ecosystem responses to global change.</a:t>
            </a:r>
          </a:p>
          <a:p>
            <a:pPr algn="l">
              <a:lnSpc>
                <a:spcPts val="3299"/>
              </a:lnSpc>
            </a:pPr>
          </a:p>
        </p:txBody>
      </p:sp>
      <p:sp>
        <p:nvSpPr>
          <p:cNvPr name="TextBox 11" id="11"/>
          <p:cNvSpPr txBox="true"/>
          <p:nvPr/>
        </p:nvSpPr>
        <p:spPr>
          <a:xfrm rot="0">
            <a:off x="964115" y="4091616"/>
            <a:ext cx="6290074" cy="1244413"/>
          </a:xfrm>
          <a:prstGeom prst="rect">
            <a:avLst/>
          </a:prstGeom>
        </p:spPr>
        <p:txBody>
          <a:bodyPr anchor="t" rtlCol="false" tIns="0" lIns="0" bIns="0" rIns="0">
            <a:spAutoFit/>
          </a:bodyPr>
          <a:lstStyle/>
          <a:p>
            <a:pPr algn="l">
              <a:lnSpc>
                <a:spcPts val="10094"/>
              </a:lnSpc>
            </a:pPr>
            <a:r>
              <a:rPr lang="en-US" sz="7764" spc="621">
                <a:solidFill>
                  <a:srgbClr val="EFF3F4"/>
                </a:solidFill>
                <a:latin typeface="Inter 1"/>
                <a:ea typeface="Inter 1"/>
                <a:cs typeface="Inter 1"/>
                <a:sym typeface="Inter 1"/>
              </a:rPr>
              <a:t>2.</a:t>
            </a:r>
          </a:p>
        </p:txBody>
      </p:sp>
    </p:spTree>
  </p:cSld>
  <p:clrMapOvr>
    <a:masterClrMapping/>
  </p:clrMapOvr>
  <p:transition spd="fast">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DAHICktAPGc</dc:identifier>
  <dcterms:modified xsi:type="dcterms:W3CDTF">2011-08-01T06:04:30Z</dcterms:modified>
  <cp:revision>1</cp:revision>
  <dc:title>AnaEE presentation</dc:title>
</cp:coreProperties>
</file>